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fe1dee7b4c48ee" /><Relationship Type="http://schemas.openxmlformats.org/officeDocument/2006/relationships/extended-properties" Target="/docProps/app.xml" Id="Reda87bbfe26e483b" /><Relationship Type="http://schemas.openxmlformats.org/officeDocument/2006/relationships/officeDocument" Target="/ppt/presentation.xml" Id="Re7a1d7d243444a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22f835e3a14be9"/>
  </p:sldMasterIdLst>
  <p:notesMasterIdLst>
    <p:notesMasterId xmlns:r="http://schemas.openxmlformats.org/officeDocument/2006/relationships" r:id="R81cb6ac276154d04"/>
  </p:notesMasterIdLst>
  <p:sldIdLst>
    <p:sldId xmlns:r="http://schemas.openxmlformats.org/officeDocument/2006/relationships" id="256" r:id="R07d381859a704ea8"/>
    <p:sldId xmlns:r="http://schemas.openxmlformats.org/officeDocument/2006/relationships" id="257" r:id="R098c1ba5d04f4125"/>
    <p:sldId xmlns:r="http://schemas.openxmlformats.org/officeDocument/2006/relationships" id="258" r:id="R8fc1618353e24114"/>
    <p:sldId xmlns:r="http://schemas.openxmlformats.org/officeDocument/2006/relationships" id="259" r:id="R92742a0406594277"/>
    <p:sldId xmlns:r="http://schemas.openxmlformats.org/officeDocument/2006/relationships" id="260" r:id="Rcbdb3999ff844937"/>
    <p:sldId xmlns:r="http://schemas.openxmlformats.org/officeDocument/2006/relationships" id="261" r:id="R0756453002e445a2"/>
    <p:sldId xmlns:r="http://schemas.openxmlformats.org/officeDocument/2006/relationships" id="262" r:id="R58daf76212654ec4"/>
    <p:sldId xmlns:r="http://schemas.openxmlformats.org/officeDocument/2006/relationships" id="263" r:id="Re7f7b8b4d76f4391"/>
    <p:sldId xmlns:r="http://schemas.openxmlformats.org/officeDocument/2006/relationships" id="264" r:id="R9d0fb86bcead4023"/>
    <p:sldId xmlns:r="http://schemas.openxmlformats.org/officeDocument/2006/relationships" id="265" r:id="R583b3c5e8a214da6"/>
    <p:sldId xmlns:r="http://schemas.openxmlformats.org/officeDocument/2006/relationships" id="266" r:id="R693377f971124a6a"/>
    <p:sldId xmlns:r="http://schemas.openxmlformats.org/officeDocument/2006/relationships" id="267" r:id="R2919128857e641f8"/>
    <p:sldId xmlns:r="http://schemas.openxmlformats.org/officeDocument/2006/relationships" id="268" r:id="R3d09022fa7b5483c"/>
    <p:sldId xmlns:r="http://schemas.openxmlformats.org/officeDocument/2006/relationships" id="269" r:id="Rd205d094bc7b4aae"/>
    <p:sldId xmlns:r="http://schemas.openxmlformats.org/officeDocument/2006/relationships" id="270" r:id="R75a049883a254480"/>
    <p:sldId xmlns:r="http://schemas.openxmlformats.org/officeDocument/2006/relationships" id="271" r:id="R4e0b3a246a3c4700"/>
    <p:sldId xmlns:r="http://schemas.openxmlformats.org/officeDocument/2006/relationships" id="272" r:id="R1c36b7773b244497"/>
    <p:sldId xmlns:r="http://schemas.openxmlformats.org/officeDocument/2006/relationships" id="273" r:id="R9469b1065428448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ec7d863d654452" /><Relationship Type="http://schemas.openxmlformats.org/officeDocument/2006/relationships/slideMaster" Target="/ppt/slideMasters/slideMaster1.xml" Id="Rcc22f835e3a14be9" /><Relationship Type="http://schemas.openxmlformats.org/officeDocument/2006/relationships/notesMaster" Target="/ppt/notesMasters/notesMaster1.xml" Id="R81cb6ac276154d04" /><Relationship Type="http://schemas.openxmlformats.org/officeDocument/2006/relationships/presProps" Target="/ppt/presProps.xml" Id="R1941dd418093484c" /><Relationship Type="http://schemas.openxmlformats.org/officeDocument/2006/relationships/tableStyles" Target="/ppt/tableStyles.xml" Id="Rb57a716df8164cdb" /><Relationship Type="http://schemas.openxmlformats.org/officeDocument/2006/relationships/slide" Target="/ppt/slides/slide1.xml" Id="R07d381859a704ea8" /><Relationship Type="http://schemas.openxmlformats.org/officeDocument/2006/relationships/slide" Target="/ppt/slides/slide2.xml" Id="R098c1ba5d04f4125" /><Relationship Type="http://schemas.openxmlformats.org/officeDocument/2006/relationships/slide" Target="/ppt/slides/slide3.xml" Id="R8fc1618353e24114" /><Relationship Type="http://schemas.openxmlformats.org/officeDocument/2006/relationships/slide" Target="/ppt/slides/slide4.xml" Id="R92742a0406594277" /><Relationship Type="http://schemas.openxmlformats.org/officeDocument/2006/relationships/slide" Target="/ppt/slides/slide5.xml" Id="Rcbdb3999ff844937" /><Relationship Type="http://schemas.openxmlformats.org/officeDocument/2006/relationships/slide" Target="/ppt/slides/slide6.xml" Id="R0756453002e445a2" /><Relationship Type="http://schemas.openxmlformats.org/officeDocument/2006/relationships/slide" Target="/ppt/slides/slide7.xml" Id="R58daf76212654ec4" /><Relationship Type="http://schemas.openxmlformats.org/officeDocument/2006/relationships/slide" Target="/ppt/slides/slide8.xml" Id="Re7f7b8b4d76f4391" /><Relationship Type="http://schemas.openxmlformats.org/officeDocument/2006/relationships/slide" Target="/ppt/slides/slide9.xml" Id="R9d0fb86bcead4023" /><Relationship Type="http://schemas.openxmlformats.org/officeDocument/2006/relationships/slide" Target="/ppt/slides/slide10.xml" Id="R583b3c5e8a214da6" /><Relationship Type="http://schemas.openxmlformats.org/officeDocument/2006/relationships/slide" Target="/ppt/slides/slide11.xml" Id="R693377f971124a6a" /><Relationship Type="http://schemas.openxmlformats.org/officeDocument/2006/relationships/slide" Target="/ppt/slides/slide12.xml" Id="R2919128857e641f8" /><Relationship Type="http://schemas.openxmlformats.org/officeDocument/2006/relationships/slide" Target="/ppt/slides/slide13.xml" Id="R3d09022fa7b5483c" /><Relationship Type="http://schemas.openxmlformats.org/officeDocument/2006/relationships/slide" Target="/ppt/slides/slide14.xml" Id="Rd205d094bc7b4aae" /><Relationship Type="http://schemas.openxmlformats.org/officeDocument/2006/relationships/slide" Target="/ppt/slides/slide15.xml" Id="R75a049883a254480" /><Relationship Type="http://schemas.openxmlformats.org/officeDocument/2006/relationships/slide" Target="/ppt/slides/slide16.xml" Id="R4e0b3a246a3c4700" /><Relationship Type="http://schemas.openxmlformats.org/officeDocument/2006/relationships/slide" Target="/ppt/slides/slide17.xml" Id="R1c36b7773b244497" /><Relationship Type="http://schemas.openxmlformats.org/officeDocument/2006/relationships/slide" Target="/ppt/slides/slide18.xml" Id="R9469b106542844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08a14ccdf24b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a674d0150844f9" /><Relationship Type="http://schemas.openxmlformats.org/officeDocument/2006/relationships/notesMaster" Target="/ppt/notesMasters/notesMaster1.xml" Id="R62cd095c3b7244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6866e20d64424a" /><Relationship Type="http://schemas.openxmlformats.org/officeDocument/2006/relationships/notesMaster" Target="/ppt/notesMasters/notesMaster1.xml" Id="R604156cae1724d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d59cc27a4c46aa" /><Relationship Type="http://schemas.openxmlformats.org/officeDocument/2006/relationships/notesMaster" Target="/ppt/notesMasters/notesMaster1.xml" Id="R40565ffe90e746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562e7edc02415a" /><Relationship Type="http://schemas.openxmlformats.org/officeDocument/2006/relationships/notesMaster" Target="/ppt/notesMasters/notesMaster1.xml" Id="Ra1e15d25f8e546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670cefc9ed4e62" /><Relationship Type="http://schemas.openxmlformats.org/officeDocument/2006/relationships/notesMaster" Target="/ppt/notesMasters/notesMaster1.xml" Id="R458b7734bdcc46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7b2c4fcc0e41de" /><Relationship Type="http://schemas.openxmlformats.org/officeDocument/2006/relationships/notesMaster" Target="/ppt/notesMasters/notesMaster1.xml" Id="R7f5647a5d03d4b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9a69796ae74918" /><Relationship Type="http://schemas.openxmlformats.org/officeDocument/2006/relationships/notesMaster" Target="/ppt/notesMasters/notesMaster1.xml" Id="Rf26f0fc40ef942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13c772fc4d4fa3" /><Relationship Type="http://schemas.openxmlformats.org/officeDocument/2006/relationships/notesMaster" Target="/ppt/notesMasters/notesMaster1.xml" Id="R9a8655cac0144b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d5cef34a98546fe" /><Relationship Type="http://schemas.openxmlformats.org/officeDocument/2006/relationships/notesMaster" Target="/ppt/notesMasters/notesMaster1.xml" Id="Rc4f12410f0674db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81bf6d3675a42ae" /><Relationship Type="http://schemas.openxmlformats.org/officeDocument/2006/relationships/notesMaster" Target="/ppt/notesMasters/notesMaster1.xml" Id="R7eb3920328734cd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84a20be5b040ca" /><Relationship Type="http://schemas.openxmlformats.org/officeDocument/2006/relationships/notesMaster" Target="/ppt/notesMasters/notesMaster1.xml" Id="Rb149be1abb6044c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6bd4d8ed8a6497e" /><Relationship Type="http://schemas.openxmlformats.org/officeDocument/2006/relationships/notesMaster" Target="/ppt/notesMasters/notesMaster1.xml" Id="R0bc8b466c07a4b0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de944adc984044" /><Relationship Type="http://schemas.openxmlformats.org/officeDocument/2006/relationships/notesMaster" Target="/ppt/notesMasters/notesMaster1.xml" Id="R5d733c50ba0347c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69224d7896d4d08" /><Relationship Type="http://schemas.openxmlformats.org/officeDocument/2006/relationships/notesMaster" Target="/ppt/notesMasters/notesMaster1.xml" Id="R514b18f9149f4a0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731912a27d54e59" /><Relationship Type="http://schemas.openxmlformats.org/officeDocument/2006/relationships/notesMaster" Target="/ppt/notesMasters/notesMaster1.xml" Id="R680f7b17b455414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74f59e4e1ea476d" /><Relationship Type="http://schemas.openxmlformats.org/officeDocument/2006/relationships/notesMaster" Target="/ppt/notesMasters/notesMaster1.xml" Id="R334447e9e8a24eb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3ec18fbc5af411a" /><Relationship Type="http://schemas.openxmlformats.org/officeDocument/2006/relationships/notesMaster" Target="/ppt/notesMasters/notesMaster1.xml" Id="Rfb457ed60a9c47a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b0d5b46f9064a06" /><Relationship Type="http://schemas.openxmlformats.org/officeDocument/2006/relationships/notesMaster" Target="/ppt/notesMasters/notesMaster1.xml" Id="R85b25ee0c1ba48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00:00–00:36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https://ai.oyropa.de/dashboard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00:36–02:11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https://eur-lex.europa.eu/eli/reg/2026/1744/oj?locale=de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02:11–02:56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https://ai.oyropa.de/ai/classifications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02:56–03:48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03:48–04:41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https://ai.oyropa.de/dashboard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04:41–05:48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https://ai.oyropa.de/ai/audit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05:48–07:20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https://ai.oyropa.de/ai/classifications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07:20–08:53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C:/Projekte/OYROPA-AI/tmp/pdfs/OYROPA-Zertifikat-Designvorschau-final.png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08:53–10:21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https://ai.oyropa.de/account/exports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10:21–11:36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https://ai.oyropa.de/ai/document-generator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11:36–12:20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https://ai.oyropa.de/ai/legal-monitoring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12:20–13:07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https://ai.oyropa.de/ai/advisor (Live-Aufnahme 09.08.2026)</a:t>
            </a:r>
          </a:p>
          <a:p xmlns:a="http://schemas.openxmlformats.org/drawingml/2006/main">
            <a:r>
              <a:t>- https://ai.oyropa.de/ai/document-analyses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13:07–13:53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https://ai.oyropa.de/ai/classifications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13:53–15:30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https://ai.oyropa.de/ai/training (Live-Aufnahme 09.08.2026)</a:t>
            </a:r>
          </a:p>
          <a:p xmlns:a="http://schemas.openxmlformats.org/drawingml/2006/main">
            <a:r>
              <a:t>- https://eur-lex.europa.eu/eli/reg/2026/1744/oj?locale=de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15:30–16:54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16:54–17:50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https://ai.oyropa.de/preise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Zusatzfolie–individuell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https://ai.oyropa.de/praesentation (Einsparrechner mit Unternehmenseingaben)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Video-Timing: 17:50–18:46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D:/oyropa-ai-pruffeste-ki-governance.mp4 (Originalsprechertext und Timing)</a:t>
            </a:r>
          </a:p>
          <a:p xmlns:a="http://schemas.openxmlformats.org/drawingml/2006/main">
            <a:r>
              <a:t>- https://ai.oyropa.de/dashboard (Live-Aufnahme 09.08.2026)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439eef747c4c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b8495c68c2482b" /><Relationship Type="http://schemas.openxmlformats.org/officeDocument/2006/relationships/slideLayout" Target="/ppt/slideLayouts/slideLayout1.xml" Id="Rc61070c04f3546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1070c04f3546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169a9956b4050" /><Relationship Type="http://schemas.openxmlformats.org/officeDocument/2006/relationships/image" Target="/ppt/media/image.jpeg" Id="R14f39416e97642fa" /><Relationship Type="http://schemas.openxmlformats.org/officeDocument/2006/relationships/notesSlide" Target="/ppt/notesSlides/notesSlide1.xml" Id="R80c556c8f9b149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113727226e436c" /><Relationship Type="http://schemas.openxmlformats.org/officeDocument/2006/relationships/notesSlide" Target="/ppt/notesSlides/notesSlide2.xml" Id="R3eaf691be0244d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8b2b434774f58" /><Relationship Type="http://schemas.openxmlformats.org/officeDocument/2006/relationships/image" Target="/ppt/media/image2.jpeg" Id="R64bfa54bd4d446c4" /><Relationship Type="http://schemas.openxmlformats.org/officeDocument/2006/relationships/notesSlide" Target="/ppt/notesSlides/notesSlide3.xml" Id="R303e364e785845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0b4990afeb4f16" /><Relationship Type="http://schemas.openxmlformats.org/officeDocument/2006/relationships/notesSlide" Target="/ppt/notesSlides/notesSlide4.xml" Id="R9eb82d2c19d547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0457da8c094fba" /><Relationship Type="http://schemas.openxmlformats.org/officeDocument/2006/relationships/image" Target="/ppt/media/image3.jpeg" Id="Rd7e123125e474c8d" /><Relationship Type="http://schemas.openxmlformats.org/officeDocument/2006/relationships/notesSlide" Target="/ppt/notesSlides/notesSlide5.xml" Id="R04c8362a4ab940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67f5b66374e85" /><Relationship Type="http://schemas.openxmlformats.org/officeDocument/2006/relationships/image" Target="/ppt/media/image4.jpeg" Id="Rf763185319e64c82" /><Relationship Type="http://schemas.openxmlformats.org/officeDocument/2006/relationships/notesSlide" Target="/ppt/notesSlides/notesSlide6.xml" Id="R7a0f94f282f24c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e633ab672f456c" /><Relationship Type="http://schemas.openxmlformats.org/officeDocument/2006/relationships/image" Target="/ppt/media/image5.jpeg" Id="R0a7580a2d2eb4117" /><Relationship Type="http://schemas.openxmlformats.org/officeDocument/2006/relationships/notesSlide" Target="/ppt/notesSlides/notesSlide7.xml" Id="R774c3e1a3d984c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ffa10a6ce46a8" /><Relationship Type="http://schemas.openxmlformats.org/officeDocument/2006/relationships/image" Target="/ppt/media/image.png" Id="R468125e049254a2e" /><Relationship Type="http://schemas.openxmlformats.org/officeDocument/2006/relationships/notesSlide" Target="/ppt/notesSlides/notesSlide8.xml" Id="R095dda3e62c646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f313b770a4b5f" /><Relationship Type="http://schemas.openxmlformats.org/officeDocument/2006/relationships/image" Target="/ppt/media/image6.jpeg" Id="R3e62da6c09e5426f" /><Relationship Type="http://schemas.openxmlformats.org/officeDocument/2006/relationships/notesSlide" Target="/ppt/notesSlides/notesSlide9.xml" Id="R9821ed0dc6dd47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ecb5d6902648ac" /><Relationship Type="http://schemas.openxmlformats.org/officeDocument/2006/relationships/image" Target="/ppt/media/image7.jpeg" Id="Rb8a231427eb64fec" /><Relationship Type="http://schemas.openxmlformats.org/officeDocument/2006/relationships/notesSlide" Target="/ppt/notesSlides/notesSlide10.xml" Id="Ra41e55b0c4f94b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53e2d42484d19" /><Relationship Type="http://schemas.openxmlformats.org/officeDocument/2006/relationships/image" Target="/ppt/media/image8.jpeg" Id="R91dc44dd245a4e40" /><Relationship Type="http://schemas.openxmlformats.org/officeDocument/2006/relationships/notesSlide" Target="/ppt/notesSlides/notesSlide11.xml" Id="R0ee3adab0549435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635f5f48b4190" /><Relationship Type="http://schemas.openxmlformats.org/officeDocument/2006/relationships/image" Target="/ppt/media/image9.jpeg" Id="R1c5760d94e57449b" /><Relationship Type="http://schemas.openxmlformats.org/officeDocument/2006/relationships/image" Target="/ppt/media/image10.jpeg" Id="Rb845b4e9c89245c4" /><Relationship Type="http://schemas.openxmlformats.org/officeDocument/2006/relationships/notesSlide" Target="/ppt/notesSlides/notesSlide12.xml" Id="R49ea7ee9a9f24dd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87d534f6d34546" /><Relationship Type="http://schemas.openxmlformats.org/officeDocument/2006/relationships/image" Target="/ppt/media/image11.jpeg" Id="R8612d93359e44dbd" /><Relationship Type="http://schemas.openxmlformats.org/officeDocument/2006/relationships/notesSlide" Target="/ppt/notesSlides/notesSlide13.xml" Id="R9f61acbba99a4a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707f2c2f34eca" /><Relationship Type="http://schemas.openxmlformats.org/officeDocument/2006/relationships/image" Target="/ppt/media/image12.jpeg" Id="Rc9f6ee716a60465f" /><Relationship Type="http://schemas.openxmlformats.org/officeDocument/2006/relationships/notesSlide" Target="/ppt/notesSlides/notesSlide14.xml" Id="R37ac73326fb343f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7136e026544622" /><Relationship Type="http://schemas.openxmlformats.org/officeDocument/2006/relationships/notesSlide" Target="/ppt/notesSlides/notesSlide15.xml" Id="R00e3fd8a8be94eb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c9d070f9294ef8" /><Relationship Type="http://schemas.openxmlformats.org/officeDocument/2006/relationships/notesSlide" Target="/ppt/notesSlides/notesSlide16.xml" Id="R7e619a323fbf4d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4bab28b5c1448e" /><Relationship Type="http://schemas.openxmlformats.org/officeDocument/2006/relationships/notesSlide" Target="/ppt/notesSlides/notesSlide17.xml" Id="R40c69a60158641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feacbabb444db" /><Relationship Type="http://schemas.openxmlformats.org/officeDocument/2006/relationships/image" Target="/ppt/media/image13.jpeg" Id="Rb88a2f3817014b4c" /><Relationship Type="http://schemas.openxmlformats.org/officeDocument/2006/relationships/notesSlide" Target="/ppt/notesSlides/notesSlide18.xml" Id="Re3caca10725c49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0248C-F91A-44B2-97CE-E59215DAF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4191000"/>
            <a:ext cx="257175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3A59"/>
          </a:solidFill>
          <a:ln xmlns:a="http://schemas.openxmlformats.org/drawingml/2006/main" w="0">
            <a:solidFill>
              <a:srgbClr val="183A59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04F308-61A5-4A4E-B99D-B5027218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3" name="opening-brand">
            <a:extLst xmlns:a="http://schemas.openxmlformats.org/drawingml/2006/main">
              <a:ext uri="{FF2B5EF4-FFF2-40B4-BE49-F238E27FC236}">
                <a16:creationId xmlns:a16="http://schemas.microsoft.com/office/drawing/2014/main" id="{6D6D66CD-FF98-47CC-A114-2302E246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0C66F"/>
                </a:solidFill>
              </a:defRPr>
            </a:pPr>
            <a:r>
              <a:rPr sz="1350" b="1">
                <a:solidFill>
                  <a:srgbClr val="F0C66F"/>
                </a:solidFill>
              </a:rPr>
              <a:t>OYROPA | AI</a:t>
            </a:r>
          </a:p>
        </p:txBody>
      </p:sp>
      <p:sp>
        <p:nvSpPr>
          <p:cNvPr id="4" name="opening-title">
            <a:extLst xmlns:a="http://schemas.openxmlformats.org/drawingml/2006/main">
              <a:ext uri="{FF2B5EF4-FFF2-40B4-BE49-F238E27FC236}">
                <a16:creationId xmlns:a16="http://schemas.microsoft.com/office/drawing/2014/main" id="{9710AF5B-5ABB-430A-826B-4B77141E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5334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KI-Governance, die nachvollziehbar bleibt.</a:t>
            </a:r>
          </a:p>
        </p:txBody>
      </p:sp>
      <p:sp>
        <p:nvSpPr>
          <p:cNvPr id="5" name="opening-sub">
            <a:extLst xmlns:a="http://schemas.openxmlformats.org/drawingml/2006/main">
              <a:ext uri="{FF2B5EF4-FFF2-40B4-BE49-F238E27FC236}">
                <a16:creationId xmlns:a16="http://schemas.microsoft.com/office/drawing/2014/main" id="{7B2BB7B1-19EE-4D80-9860-36C9A864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C8D4DF"/>
                </a:solidFill>
              </a:defRPr>
            </a:pPr>
            <a:r>
              <a:rPr sz="1725" b="0">
                <a:solidFill>
                  <a:srgbClr val="C8D4DF"/>
                </a:solidFill>
              </a:rPr>
              <a:t>Mandantenfähig. Versioniert. Mit einer prüfbaren SHA-256-Nachweiskette.</a:t>
            </a:r>
          </a:p>
        </p:txBody>
      </p:sp>
      <p:sp>
        <p:nvSpPr>
          <p:cNvPr id="6" name="opening-law">
            <a:extLst xmlns:a="http://schemas.openxmlformats.org/drawingml/2006/main">
              <a:ext uri="{FF2B5EF4-FFF2-40B4-BE49-F238E27FC236}">
                <a16:creationId xmlns:a16="http://schemas.microsoft.com/office/drawing/2014/main" id="{F45658A5-0B1F-484B-8630-99F7574E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390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0C66F"/>
                </a:solidFill>
              </a:defRPr>
            </a:pPr>
            <a:r>
              <a:rPr sz="1275" b="1">
                <a:solidFill>
                  <a:srgbClr val="F0C66F"/>
                </a:solidFill>
              </a:rPr>
              <a:t>Verordnung (EU) 2024/1689</a:t>
            </a:r>
          </a:p>
        </p:txBody>
      </p:sp>
      <p:sp>
        <p:nvSpPr>
          <p:cNvPr id="7" name="opening-shot-frame">
            <a:extLst xmlns:a="http://schemas.openxmlformats.org/drawingml/2006/main">
              <a:ext uri="{FF2B5EF4-FFF2-40B4-BE49-F238E27FC236}">
                <a16:creationId xmlns:a16="http://schemas.microsoft.com/office/drawing/2014/main" id="{63765241-6FCB-45F8-8B77-69BDEBA0B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857250"/>
            <a:ext cx="5105400" cy="5143500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1506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f39416e97642fa"/>
          <a:srcRect xmlns:a="http://schemas.openxmlformats.org/drawingml/2006/main" l="28647" t="0" r="286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009650"/>
            <a:ext cx="4800600" cy="4838700"/>
          </a:xfrm>
          <a:prstGeom xmlns:a="http://schemas.openxmlformats.org/drawingml/2006/main" prst="roundRect">
            <a:avLst>
              <a:gd name="adj" fmla="val 2381"/>
            </a:avLst>
          </a:prstGeom>
        </p:spPr>
      </p:pic>
    </p:spTree>
    <p:extLst>
      <p:ext uri="{BB962C8B-B14F-4D97-AF65-F5344CB8AC3E}">
        <p14:creationId xmlns:p14="http://schemas.microsoft.com/office/powerpoint/2010/main" val="13363056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ambient-gold-2">
            <a:extLst xmlns:a="http://schemas.openxmlformats.org/drawingml/2006/main">
              <a:ext uri="{FF2B5EF4-FFF2-40B4-BE49-F238E27FC236}">
                <a16:creationId xmlns:a16="http://schemas.microsoft.com/office/drawing/2014/main" id="{AB69F6C3-1953-4E81-A580-F73B7471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2">
            <a:extLst xmlns:a="http://schemas.openxmlformats.org/drawingml/2006/main">
              <a:ext uri="{FF2B5EF4-FFF2-40B4-BE49-F238E27FC236}">
                <a16:creationId xmlns:a16="http://schemas.microsoft.com/office/drawing/2014/main" id="{D9CF2C55-86F5-4903-BB3D-0593054A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2">
            <a:extLst xmlns:a="http://schemas.openxmlformats.org/drawingml/2006/main">
              <a:ext uri="{FF2B5EF4-FFF2-40B4-BE49-F238E27FC236}">
                <a16:creationId xmlns:a16="http://schemas.microsoft.com/office/drawing/2014/main" id="{F1799BD0-416A-4DE3-BAEE-EB743DD6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2">
            <a:extLst xmlns:a="http://schemas.openxmlformats.org/drawingml/2006/main">
              <a:ext uri="{FF2B5EF4-FFF2-40B4-BE49-F238E27FC236}">
                <a16:creationId xmlns:a16="http://schemas.microsoft.com/office/drawing/2014/main" id="{B0E6C72E-9257-4239-A8E9-F91501818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2">
            <a:extLst xmlns:a="http://schemas.openxmlformats.org/drawingml/2006/main">
              <a:ext uri="{FF2B5EF4-FFF2-40B4-BE49-F238E27FC236}">
                <a16:creationId xmlns:a16="http://schemas.microsoft.com/office/drawing/2014/main" id="{F6F0BCD9-3921-4D65-A133-1327C7D06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2">
            <a:extLst xmlns:a="http://schemas.openxmlformats.org/drawingml/2006/main">
              <a:ext uri="{FF2B5EF4-FFF2-40B4-BE49-F238E27FC236}">
                <a16:creationId xmlns:a16="http://schemas.microsoft.com/office/drawing/2014/main" id="{E1203FAB-201D-4F84-B9E6-C22D4C23A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2">
            <a:extLst xmlns:a="http://schemas.openxmlformats.org/drawingml/2006/main">
              <a:ext uri="{FF2B5EF4-FFF2-40B4-BE49-F238E27FC236}">
                <a16:creationId xmlns:a16="http://schemas.microsoft.com/office/drawing/2014/main" id="{723C2C17-2E90-4656-8C41-CCE38B055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8" name="eyebrow-2">
            <a:extLst xmlns:a="http://schemas.openxmlformats.org/drawingml/2006/main">
              <a:ext uri="{FF2B5EF4-FFF2-40B4-BE49-F238E27FC236}">
                <a16:creationId xmlns:a16="http://schemas.microsoft.com/office/drawing/2014/main" id="{8BD37D32-4E65-42CA-94E2-FC6DCC557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RECHTSLAGE</a:t>
            </a:r>
          </a:p>
        </p:txBody>
      </p:sp>
      <p:sp>
        <p:nvSpPr>
          <p:cNvPr id="9" name="eyebrow-rule-2">
            <a:extLst xmlns:a="http://schemas.openxmlformats.org/drawingml/2006/main">
              <a:ext uri="{FF2B5EF4-FFF2-40B4-BE49-F238E27FC236}">
                <a16:creationId xmlns:a16="http://schemas.microsoft.com/office/drawing/2014/main" id="{4CD28908-6705-4A7E-A1B7-F259B04DB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2">
            <a:extLst xmlns:a="http://schemas.openxmlformats.org/drawingml/2006/main">
              <a:ext uri="{FF2B5EF4-FFF2-40B4-BE49-F238E27FC236}">
                <a16:creationId xmlns:a16="http://schemas.microsoft.com/office/drawing/2014/main" id="{65F080FC-9818-4D98-A685-4611586B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Pflichten und Unterstützungsauftrag gelten bereits.</a:t>
            </a:r>
          </a:p>
        </p:txBody>
      </p:sp>
      <p:sp>
        <p:nvSpPr>
          <p:cNvPr id="11" name="subtitle-2">
            <a:extLst xmlns:a="http://schemas.openxmlformats.org/drawingml/2006/main">
              <a:ext uri="{FF2B5EF4-FFF2-40B4-BE49-F238E27FC236}">
                <a16:creationId xmlns:a16="http://schemas.microsoft.com/office/drawing/2014/main" id="{7C8CF2C8-91F3-4910-AADC-43B37A2C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Artikel 4 verlangt unterstützende Maßnahmen, aber keine Garantie eines bestimmten Kompetenzniveaus.</a:t>
            </a:r>
          </a:p>
        </p:txBody>
      </p:sp>
      <p:sp>
        <p:nvSpPr>
          <p:cNvPr id="12" name="progress-track-2">
            <a:extLst xmlns:a="http://schemas.openxmlformats.org/drawingml/2006/main">
              <a:ext uri="{FF2B5EF4-FFF2-40B4-BE49-F238E27FC236}">
                <a16:creationId xmlns:a16="http://schemas.microsoft.com/office/drawing/2014/main" id="{A6A0F0ED-F93C-4097-B10E-129A30CA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2">
            <a:extLst xmlns:a="http://schemas.openxmlformats.org/drawingml/2006/main">
              <a:ext uri="{FF2B5EF4-FFF2-40B4-BE49-F238E27FC236}">
                <a16:creationId xmlns:a16="http://schemas.microsoft.com/office/drawing/2014/main" id="{2DB69B59-F29B-466D-9D60-52AB663F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29091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timeline-0">
            <a:extLst xmlns:a="http://schemas.openxmlformats.org/drawingml/2006/main">
              <a:ext uri="{FF2B5EF4-FFF2-40B4-BE49-F238E27FC236}">
                <a16:creationId xmlns:a16="http://schemas.microsoft.com/office/drawing/2014/main" id="{9A0AE201-21F2-4FA6-B6D3-D72E6C38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66950"/>
            <a:ext cx="106680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timeline-date-0">
            <a:extLst xmlns:a="http://schemas.openxmlformats.org/drawingml/2006/main">
              <a:ext uri="{FF2B5EF4-FFF2-40B4-BE49-F238E27FC236}">
                <a16:creationId xmlns:a16="http://schemas.microsoft.com/office/drawing/2014/main" id="{FF905755-0105-4F13-A129-ACC9A74D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81250"/>
            <a:ext cx="1809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6942D5"/>
          </a:solidFill>
          <a:ln xmlns:a="http://schemas.openxmlformats.org/drawingml/2006/main" w="9525">
            <a:solidFill>
              <a:srgbClr val="6942D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timeline-date-text-0">
            <a:extLst xmlns:a="http://schemas.openxmlformats.org/drawingml/2006/main">
              <a:ext uri="{FF2B5EF4-FFF2-40B4-BE49-F238E27FC236}">
                <a16:creationId xmlns:a16="http://schemas.microsoft.com/office/drawing/2014/main" id="{A72A1076-7AB9-479A-AB4D-8FCDD6ED3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05075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02.02.2025</a:t>
            </a:r>
          </a:p>
        </p:txBody>
      </p:sp>
      <p:sp>
        <p:nvSpPr>
          <p:cNvPr id="17" name="timeline-title-0">
            <a:extLst xmlns:a="http://schemas.openxmlformats.org/drawingml/2006/main">
              <a:ext uri="{FF2B5EF4-FFF2-40B4-BE49-F238E27FC236}">
                <a16:creationId xmlns:a16="http://schemas.microsoft.com/office/drawing/2014/main" id="{2EEAED40-9B7C-421B-A49D-9616A2ED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390775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KI-Kompetenz und Verbote</a:t>
            </a:r>
          </a:p>
        </p:txBody>
      </p:sp>
      <p:sp>
        <p:nvSpPr>
          <p:cNvPr id="18" name="timeline-body-0">
            <a:extLst xmlns:a="http://schemas.openxmlformats.org/drawingml/2006/main">
              <a:ext uri="{FF2B5EF4-FFF2-40B4-BE49-F238E27FC236}">
                <a16:creationId xmlns:a16="http://schemas.microsoft.com/office/drawing/2014/main" id="{2FF17845-F8F8-4B07-91DE-148F6145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66700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Art. 4: unterstützende Maßnahmen · Art. 5: Verbote</a:t>
            </a:r>
          </a:p>
        </p:txBody>
      </p:sp>
      <p:sp>
        <p:nvSpPr>
          <p:cNvPr id="19" name="timeline-1">
            <a:extLst xmlns:a="http://schemas.openxmlformats.org/drawingml/2006/main">
              <a:ext uri="{FF2B5EF4-FFF2-40B4-BE49-F238E27FC236}">
                <a16:creationId xmlns:a16="http://schemas.microsoft.com/office/drawing/2014/main" id="{1862062E-0642-4C0B-AF98-96F5CA8A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00400"/>
            <a:ext cx="106680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timeline-date-1">
            <a:extLst xmlns:a="http://schemas.openxmlformats.org/drawingml/2006/main">
              <a:ext uri="{FF2B5EF4-FFF2-40B4-BE49-F238E27FC236}">
                <a16:creationId xmlns:a16="http://schemas.microsoft.com/office/drawing/2014/main" id="{B7327168-A9C5-4E39-B6F5-95369788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14700"/>
            <a:ext cx="1809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A78B6"/>
          </a:solidFill>
          <a:ln xmlns:a="http://schemas.openxmlformats.org/drawingml/2006/main" w="9525">
            <a:solidFill>
              <a:srgbClr val="0A78B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timeline-date-text-1">
            <a:extLst xmlns:a="http://schemas.openxmlformats.org/drawingml/2006/main">
              <a:ext uri="{FF2B5EF4-FFF2-40B4-BE49-F238E27FC236}">
                <a16:creationId xmlns:a16="http://schemas.microsoft.com/office/drawing/2014/main" id="{9F858268-04FB-4513-8CBF-2927F6DD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38525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02.08.2025</a:t>
            </a:r>
          </a:p>
        </p:txBody>
      </p:sp>
      <p:sp>
        <p:nvSpPr>
          <p:cNvPr id="22" name="timeline-title-1">
            <a:extLst xmlns:a="http://schemas.openxmlformats.org/drawingml/2006/main">
              <a:ext uri="{FF2B5EF4-FFF2-40B4-BE49-F238E27FC236}">
                <a16:creationId xmlns:a16="http://schemas.microsoft.com/office/drawing/2014/main" id="{E2249919-A79A-4FB8-81B0-E6832F60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324225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Governance und GPAI</a:t>
            </a:r>
          </a:p>
        </p:txBody>
      </p:sp>
      <p:sp>
        <p:nvSpPr>
          <p:cNvPr id="23" name="timeline-body-1">
            <a:extLst xmlns:a="http://schemas.openxmlformats.org/drawingml/2006/main">
              <a:ext uri="{FF2B5EF4-FFF2-40B4-BE49-F238E27FC236}">
                <a16:creationId xmlns:a16="http://schemas.microsoft.com/office/drawing/2014/main" id="{48BD9B5D-0137-474F-A89E-DB5F31CA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36004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Sanktionsrahmen und Behörden</a:t>
            </a:r>
          </a:p>
        </p:txBody>
      </p:sp>
      <p:sp>
        <p:nvSpPr>
          <p:cNvPr id="24" name="timeline-2">
            <a:extLst xmlns:a="http://schemas.openxmlformats.org/drawingml/2006/main">
              <a:ext uri="{FF2B5EF4-FFF2-40B4-BE49-F238E27FC236}">
                <a16:creationId xmlns:a16="http://schemas.microsoft.com/office/drawing/2014/main" id="{AC662144-46C2-4089-8442-93B3C1A7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33850"/>
            <a:ext cx="106680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timeline-date-2">
            <a:extLst xmlns:a="http://schemas.openxmlformats.org/drawingml/2006/main">
              <a:ext uri="{FF2B5EF4-FFF2-40B4-BE49-F238E27FC236}">
                <a16:creationId xmlns:a16="http://schemas.microsoft.com/office/drawing/2014/main" id="{BDE3770C-72FB-4C50-A8BD-68FDAD72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48150"/>
            <a:ext cx="1809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87912"/>
          </a:solidFill>
          <a:ln xmlns:a="http://schemas.openxmlformats.org/drawingml/2006/main" w="9525">
            <a:solidFill>
              <a:srgbClr val="B8791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timeline-date-text-2">
            <a:extLst xmlns:a="http://schemas.openxmlformats.org/drawingml/2006/main">
              <a:ext uri="{FF2B5EF4-FFF2-40B4-BE49-F238E27FC236}">
                <a16:creationId xmlns:a16="http://schemas.microsoft.com/office/drawing/2014/main" id="{A8CF38D2-E622-4FB9-874C-CCC6759D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371975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02.08.2026</a:t>
            </a:r>
          </a:p>
        </p:txBody>
      </p:sp>
      <p:sp>
        <p:nvSpPr>
          <p:cNvPr id="27" name="timeline-title-2">
            <a:extLst xmlns:a="http://schemas.openxmlformats.org/drawingml/2006/main">
              <a:ext uri="{FF2B5EF4-FFF2-40B4-BE49-F238E27FC236}">
                <a16:creationId xmlns:a16="http://schemas.microsoft.com/office/drawing/2014/main" id="{0CCD2BBD-BA59-4DE4-BD33-12BC5DC2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257675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Allgemeine Geltung</a:t>
            </a:r>
          </a:p>
        </p:txBody>
      </p:sp>
      <p:sp>
        <p:nvSpPr>
          <p:cNvPr id="28" name="timeline-body-2">
            <a:extLst xmlns:a="http://schemas.openxmlformats.org/drawingml/2006/main">
              <a:ext uri="{FF2B5EF4-FFF2-40B4-BE49-F238E27FC236}">
                <a16:creationId xmlns:a16="http://schemas.microsoft.com/office/drawing/2014/main" id="{2FBE9610-1EFA-41A0-B0A5-B8D8575A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53390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Transparenzpflichten nach Art. 50</a:t>
            </a:r>
          </a:p>
        </p:txBody>
      </p:sp>
      <p:sp>
        <p:nvSpPr>
          <p:cNvPr id="29" name="timeline-3">
            <a:extLst xmlns:a="http://schemas.openxmlformats.org/drawingml/2006/main">
              <a:ext uri="{FF2B5EF4-FFF2-40B4-BE49-F238E27FC236}">
                <a16:creationId xmlns:a16="http://schemas.microsoft.com/office/drawing/2014/main" id="{58ACF87A-1B39-413B-8D1F-95728EE7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67300"/>
            <a:ext cx="106680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timeline-date-3">
            <a:extLst xmlns:a="http://schemas.openxmlformats.org/drawingml/2006/main">
              <a:ext uri="{FF2B5EF4-FFF2-40B4-BE49-F238E27FC236}">
                <a16:creationId xmlns:a16="http://schemas.microsoft.com/office/drawing/2014/main" id="{067CF181-6261-4368-9392-77507AF2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81600"/>
            <a:ext cx="18097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238A70"/>
          </a:solidFill>
          <a:ln xmlns:a="http://schemas.openxmlformats.org/drawingml/2006/main" w="9525">
            <a:solidFill>
              <a:srgbClr val="238A7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timeline-date-text-3">
            <a:extLst xmlns:a="http://schemas.openxmlformats.org/drawingml/2006/main">
              <a:ext uri="{FF2B5EF4-FFF2-40B4-BE49-F238E27FC236}">
                <a16:creationId xmlns:a16="http://schemas.microsoft.com/office/drawing/2014/main" id="{CF8EA018-CA41-47B2-A773-E834BFAE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05425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02.12.2027</a:t>
            </a:r>
          </a:p>
        </p:txBody>
      </p:sp>
      <p:sp>
        <p:nvSpPr>
          <p:cNvPr id="32" name="timeline-title-3">
            <a:extLst xmlns:a="http://schemas.openxmlformats.org/drawingml/2006/main">
              <a:ext uri="{FF2B5EF4-FFF2-40B4-BE49-F238E27FC236}">
                <a16:creationId xmlns:a16="http://schemas.microsoft.com/office/drawing/2014/main" id="{E698ABF9-5A7B-428D-ADA7-D0D1190A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191125"/>
            <a:ext cx="3905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Hochrisiko nach Anhang III</a:t>
            </a:r>
          </a:p>
        </p:txBody>
      </p:sp>
      <p:sp>
        <p:nvSpPr>
          <p:cNvPr id="33" name="timeline-body-3">
            <a:extLst xmlns:a="http://schemas.openxmlformats.org/drawingml/2006/main">
              <a:ext uri="{FF2B5EF4-FFF2-40B4-BE49-F238E27FC236}">
                <a16:creationId xmlns:a16="http://schemas.microsoft.com/office/drawing/2014/main" id="{ED54442B-ADCE-4FA4-BFE0-16CBBAA9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54673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Verschobener Anwendungsbeginn</a:t>
            </a:r>
          </a:p>
        </p:txBody>
      </p:sp>
    </p:spTree>
    <p:extLst>
      <p:ext uri="{BB962C8B-B14F-4D97-AF65-F5344CB8AC3E}">
        <p14:creationId xmlns:p14="http://schemas.microsoft.com/office/powerpoint/2010/main" val="2051982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mbient-gold-3">
            <a:extLst xmlns:a="http://schemas.openxmlformats.org/drawingml/2006/main">
              <a:ext uri="{FF2B5EF4-FFF2-40B4-BE49-F238E27FC236}">
                <a16:creationId xmlns:a16="http://schemas.microsoft.com/office/drawing/2014/main" id="{FA844FAC-2C13-48DC-ABC7-F6C8E8DF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3">
            <a:extLst xmlns:a="http://schemas.openxmlformats.org/drawingml/2006/main">
              <a:ext uri="{FF2B5EF4-FFF2-40B4-BE49-F238E27FC236}">
                <a16:creationId xmlns:a16="http://schemas.microsoft.com/office/drawing/2014/main" id="{AB258510-C999-4B8B-810C-CB37D7E16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3">
            <a:extLst xmlns:a="http://schemas.openxmlformats.org/drawingml/2006/main">
              <a:ext uri="{FF2B5EF4-FFF2-40B4-BE49-F238E27FC236}">
                <a16:creationId xmlns:a16="http://schemas.microsoft.com/office/drawing/2014/main" id="{59F4521B-10DE-4AE3-A245-9A09F3A2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3">
            <a:extLst xmlns:a="http://schemas.openxmlformats.org/drawingml/2006/main">
              <a:ext uri="{FF2B5EF4-FFF2-40B4-BE49-F238E27FC236}">
                <a16:creationId xmlns:a16="http://schemas.microsoft.com/office/drawing/2014/main" id="{125CDB7C-5DC9-43B0-86AE-2D142343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3">
            <a:extLst xmlns:a="http://schemas.openxmlformats.org/drawingml/2006/main">
              <a:ext uri="{FF2B5EF4-FFF2-40B4-BE49-F238E27FC236}">
                <a16:creationId xmlns:a16="http://schemas.microsoft.com/office/drawing/2014/main" id="{66401C45-121E-4465-B1C2-7E793CAD4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3">
            <a:extLst xmlns:a="http://schemas.openxmlformats.org/drawingml/2006/main">
              <a:ext uri="{FF2B5EF4-FFF2-40B4-BE49-F238E27FC236}">
                <a16:creationId xmlns:a16="http://schemas.microsoft.com/office/drawing/2014/main" id="{3579869D-C1D5-4992-8032-E1327E43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3">
            <a:extLst xmlns:a="http://schemas.openxmlformats.org/drawingml/2006/main">
              <a:ext uri="{FF2B5EF4-FFF2-40B4-BE49-F238E27FC236}">
                <a16:creationId xmlns:a16="http://schemas.microsoft.com/office/drawing/2014/main" id="{44DFA8A1-9BF8-4896-AB7C-FD560E1A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8" name="eyebrow-3">
            <a:extLst xmlns:a="http://schemas.openxmlformats.org/drawingml/2006/main">
              <a:ext uri="{FF2B5EF4-FFF2-40B4-BE49-F238E27FC236}">
                <a16:creationId xmlns:a16="http://schemas.microsoft.com/office/drawing/2014/main" id="{2FDD769E-5D4D-4AD1-91BA-45FE68BE3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AI-ACT-VORPRÜFUNG</a:t>
            </a:r>
          </a:p>
        </p:txBody>
      </p:sp>
      <p:sp>
        <p:nvSpPr>
          <p:cNvPr id="9" name="eyebrow-rule-3">
            <a:extLst xmlns:a="http://schemas.openxmlformats.org/drawingml/2006/main">
              <a:ext uri="{FF2B5EF4-FFF2-40B4-BE49-F238E27FC236}">
                <a16:creationId xmlns:a16="http://schemas.microsoft.com/office/drawing/2014/main" id="{67EA8BC2-A34B-48C7-BE04-8BFC0D0D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3">
            <a:extLst xmlns:a="http://schemas.openxmlformats.org/drawingml/2006/main">
              <a:ext uri="{FF2B5EF4-FFF2-40B4-BE49-F238E27FC236}">
                <a16:creationId xmlns:a16="http://schemas.microsoft.com/office/drawing/2014/main" id="{5A042374-46CB-4173-A0E9-BF8EFADB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Aus Wissen wird ein belegbarer Prüfstand.</a:t>
            </a:r>
          </a:p>
        </p:txBody>
      </p:sp>
      <p:sp>
        <p:nvSpPr>
          <p:cNvPr id="11" name="subtitle-3">
            <a:extLst xmlns:a="http://schemas.openxmlformats.org/drawingml/2006/main">
              <a:ext uri="{FF2B5EF4-FFF2-40B4-BE49-F238E27FC236}">
                <a16:creationId xmlns:a16="http://schemas.microsoft.com/office/drawing/2014/main" id="{657609B3-42BB-48EB-8414-93122E4C0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53 Fragen mit Rechtsbezug, Begründung, Version und Wiedervorlage.</a:t>
            </a:r>
          </a:p>
        </p:txBody>
      </p:sp>
      <p:sp>
        <p:nvSpPr>
          <p:cNvPr id="12" name="progress-track-3">
            <a:extLst xmlns:a="http://schemas.openxmlformats.org/drawingml/2006/main">
              <a:ext uri="{FF2B5EF4-FFF2-40B4-BE49-F238E27FC236}">
                <a16:creationId xmlns:a16="http://schemas.microsoft.com/office/drawing/2014/main" id="{F695AF45-D33F-4BBE-A0BC-062634ED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3">
            <a:extLst xmlns:a="http://schemas.openxmlformats.org/drawingml/2006/main">
              <a:ext uri="{FF2B5EF4-FFF2-40B4-BE49-F238E27FC236}">
                <a16:creationId xmlns:a16="http://schemas.microsoft.com/office/drawing/2014/main" id="{B1873A12-0524-4079-971A-B7AB905E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936376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Versionierte AI-Act-Vorprüfung-frame">
            <a:extLst xmlns:a="http://schemas.openxmlformats.org/drawingml/2006/main">
              <a:ext uri="{FF2B5EF4-FFF2-40B4-BE49-F238E27FC236}">
                <a16:creationId xmlns:a16="http://schemas.microsoft.com/office/drawing/2014/main" id="{3CF1FB3F-9BE1-4D44-8345-5798F9FE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bfa54bd4d446c4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</p:spTree>
    <p:extLst>
      <p:ext uri="{BB962C8B-B14F-4D97-AF65-F5344CB8AC3E}">
        <p14:creationId xmlns:p14="http://schemas.microsoft.com/office/powerpoint/2010/main" val="20901182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ambient-gold-4">
            <a:extLst xmlns:a="http://schemas.openxmlformats.org/drawingml/2006/main">
              <a:ext uri="{FF2B5EF4-FFF2-40B4-BE49-F238E27FC236}">
                <a16:creationId xmlns:a16="http://schemas.microsoft.com/office/drawing/2014/main" id="{A5D3D7A2-EFE2-4176-AB12-94354950B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4">
            <a:extLst xmlns:a="http://schemas.openxmlformats.org/drawingml/2006/main">
              <a:ext uri="{FF2B5EF4-FFF2-40B4-BE49-F238E27FC236}">
                <a16:creationId xmlns:a16="http://schemas.microsoft.com/office/drawing/2014/main" id="{58FA6542-82F7-4304-A396-9733C248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4">
            <a:extLst xmlns:a="http://schemas.openxmlformats.org/drawingml/2006/main">
              <a:ext uri="{FF2B5EF4-FFF2-40B4-BE49-F238E27FC236}">
                <a16:creationId xmlns:a16="http://schemas.microsoft.com/office/drawing/2014/main" id="{ED09312E-6649-480C-82FE-3B970612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4">
            <a:extLst xmlns:a="http://schemas.openxmlformats.org/drawingml/2006/main">
              <a:ext uri="{FF2B5EF4-FFF2-40B4-BE49-F238E27FC236}">
                <a16:creationId xmlns:a16="http://schemas.microsoft.com/office/drawing/2014/main" id="{9A4855EC-EFEC-4F5D-8238-A556EA3F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4">
            <a:extLst xmlns:a="http://schemas.openxmlformats.org/drawingml/2006/main">
              <a:ext uri="{FF2B5EF4-FFF2-40B4-BE49-F238E27FC236}">
                <a16:creationId xmlns:a16="http://schemas.microsoft.com/office/drawing/2014/main" id="{C6546B0B-DED4-4F99-A53D-234B73CBE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4">
            <a:extLst xmlns:a="http://schemas.openxmlformats.org/drawingml/2006/main">
              <a:ext uri="{FF2B5EF4-FFF2-40B4-BE49-F238E27FC236}">
                <a16:creationId xmlns:a16="http://schemas.microsoft.com/office/drawing/2014/main" id="{8409980A-70F6-4EBA-9C09-5C3767A7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4">
            <a:extLst xmlns:a="http://schemas.openxmlformats.org/drawingml/2006/main">
              <a:ext uri="{FF2B5EF4-FFF2-40B4-BE49-F238E27FC236}">
                <a16:creationId xmlns:a16="http://schemas.microsoft.com/office/drawing/2014/main" id="{0A060971-8C45-4D44-9102-EAC34ABCB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8" name="eyebrow-4">
            <a:extLst xmlns:a="http://schemas.openxmlformats.org/drawingml/2006/main">
              <a:ext uri="{FF2B5EF4-FFF2-40B4-BE49-F238E27FC236}">
                <a16:creationId xmlns:a16="http://schemas.microsoft.com/office/drawing/2014/main" id="{F6C697F0-CD03-49E4-9198-FDF0E563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PLATTFORM</a:t>
            </a:r>
          </a:p>
        </p:txBody>
      </p:sp>
      <p:sp>
        <p:nvSpPr>
          <p:cNvPr id="9" name="eyebrow-rule-4">
            <a:extLst xmlns:a="http://schemas.openxmlformats.org/drawingml/2006/main">
              <a:ext uri="{FF2B5EF4-FFF2-40B4-BE49-F238E27FC236}">
                <a16:creationId xmlns:a16="http://schemas.microsoft.com/office/drawing/2014/main" id="{739B93E3-519B-417D-B44E-5BDEA925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4">
            <a:extLst xmlns:a="http://schemas.openxmlformats.org/drawingml/2006/main">
              <a:ext uri="{FF2B5EF4-FFF2-40B4-BE49-F238E27FC236}">
                <a16:creationId xmlns:a16="http://schemas.microsoft.com/office/drawing/2014/main" id="{78BD8BD9-4523-4577-BC57-0EB30D67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Ein Datenbestand. Acht miteinander verbundene Module.</a:t>
            </a:r>
          </a:p>
        </p:txBody>
      </p:sp>
      <p:sp>
        <p:nvSpPr>
          <p:cNvPr id="11" name="subtitle-4">
            <a:extLst xmlns:a="http://schemas.openxmlformats.org/drawingml/2006/main">
              <a:ext uri="{FF2B5EF4-FFF2-40B4-BE49-F238E27FC236}">
                <a16:creationId xmlns:a16="http://schemas.microsoft.com/office/drawing/2014/main" id="{FA21A765-12A8-450B-A6C4-B2A4EE41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Das KI-Systemregister ist der rote Faden durch alle Nachweise.</a:t>
            </a:r>
          </a:p>
        </p:txBody>
      </p:sp>
      <p:sp>
        <p:nvSpPr>
          <p:cNvPr id="12" name="progress-track-4">
            <a:extLst xmlns:a="http://schemas.openxmlformats.org/drawingml/2006/main">
              <a:ext uri="{FF2B5EF4-FFF2-40B4-BE49-F238E27FC236}">
                <a16:creationId xmlns:a16="http://schemas.microsoft.com/office/drawing/2014/main" id="{C59C1FDC-05AB-49A0-B653-2D98BD66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4">
            <a:extLst xmlns:a="http://schemas.openxmlformats.org/drawingml/2006/main">
              <a:ext uri="{FF2B5EF4-FFF2-40B4-BE49-F238E27FC236}">
                <a16:creationId xmlns:a16="http://schemas.microsoft.com/office/drawing/2014/main" id="{9D98B818-B2FF-47B5-886F-C106A8B80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258183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module-0">
            <a:extLst xmlns:a="http://schemas.openxmlformats.org/drawingml/2006/main">
              <a:ext uri="{FF2B5EF4-FFF2-40B4-BE49-F238E27FC236}">
                <a16:creationId xmlns:a16="http://schemas.microsoft.com/office/drawing/2014/main" id="{D68016B5-1DD1-47C7-AD9A-093D17A4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6220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module-dot-0">
            <a:extLst xmlns:a="http://schemas.openxmlformats.org/drawingml/2006/main">
              <a:ext uri="{FF2B5EF4-FFF2-40B4-BE49-F238E27FC236}">
                <a16:creationId xmlns:a16="http://schemas.microsoft.com/office/drawing/2014/main" id="{2871C384-67F5-43B4-BFC8-51B819763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527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942D5"/>
          </a:solidFill>
          <a:ln xmlns:a="http://schemas.openxmlformats.org/drawingml/2006/main" w="9525">
            <a:solidFill>
              <a:srgbClr val="6942D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module-title-0">
            <a:extLst xmlns:a="http://schemas.openxmlformats.org/drawingml/2006/main">
              <a:ext uri="{FF2B5EF4-FFF2-40B4-BE49-F238E27FC236}">
                <a16:creationId xmlns:a16="http://schemas.microsoft.com/office/drawing/2014/main" id="{8F3A7E1E-9842-460E-BEFD-D518C248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527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Systemregister</a:t>
            </a:r>
          </a:p>
        </p:txBody>
      </p:sp>
      <p:sp>
        <p:nvSpPr>
          <p:cNvPr id="17" name="module-1">
            <a:extLst xmlns:a="http://schemas.openxmlformats.org/drawingml/2006/main">
              <a:ext uri="{FF2B5EF4-FFF2-40B4-BE49-F238E27FC236}">
                <a16:creationId xmlns:a16="http://schemas.microsoft.com/office/drawing/2014/main" id="{31EA2145-9152-418E-A310-EBF7F214D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36220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module-dot-1">
            <a:extLst xmlns:a="http://schemas.openxmlformats.org/drawingml/2006/main">
              <a:ext uri="{FF2B5EF4-FFF2-40B4-BE49-F238E27FC236}">
                <a16:creationId xmlns:a16="http://schemas.microsoft.com/office/drawing/2014/main" id="{26201453-FB91-45E8-B765-7AFF1E5E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5527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A78B6"/>
          </a:solidFill>
          <a:ln xmlns:a="http://schemas.openxmlformats.org/drawingml/2006/main" w="9525">
            <a:solidFill>
              <a:srgbClr val="0A78B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module-title-1">
            <a:extLst xmlns:a="http://schemas.openxmlformats.org/drawingml/2006/main">
              <a:ext uri="{FF2B5EF4-FFF2-40B4-BE49-F238E27FC236}">
                <a16:creationId xmlns:a16="http://schemas.microsoft.com/office/drawing/2014/main" id="{35B61C1C-59D1-451D-BB03-310D87CD8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527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Klassifizierung</a:t>
            </a:r>
          </a:p>
        </p:txBody>
      </p:sp>
      <p:sp>
        <p:nvSpPr>
          <p:cNvPr id="20" name="module-2">
            <a:extLst xmlns:a="http://schemas.openxmlformats.org/drawingml/2006/main">
              <a:ext uri="{FF2B5EF4-FFF2-40B4-BE49-F238E27FC236}">
                <a16:creationId xmlns:a16="http://schemas.microsoft.com/office/drawing/2014/main" id="{F15A07AA-2EFA-46E2-8943-C4C26F7A7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6220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module-dot-2">
            <a:extLst xmlns:a="http://schemas.openxmlformats.org/drawingml/2006/main">
              <a:ext uri="{FF2B5EF4-FFF2-40B4-BE49-F238E27FC236}">
                <a16:creationId xmlns:a16="http://schemas.microsoft.com/office/drawing/2014/main" id="{2C392A41-C215-4614-81BB-D63F6322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5527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54747"/>
          </a:solidFill>
          <a:ln xmlns:a="http://schemas.openxmlformats.org/drawingml/2006/main" w="9525">
            <a:solidFill>
              <a:srgbClr val="B54747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module-title-2">
            <a:extLst xmlns:a="http://schemas.openxmlformats.org/drawingml/2006/main">
              <a:ext uri="{FF2B5EF4-FFF2-40B4-BE49-F238E27FC236}">
                <a16:creationId xmlns:a16="http://schemas.microsoft.com/office/drawing/2014/main" id="{411B03D8-295F-4D55-8406-1ED9FFCF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9527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Risiken und Vorfälle</a:t>
            </a:r>
          </a:p>
        </p:txBody>
      </p:sp>
      <p:sp>
        <p:nvSpPr>
          <p:cNvPr id="23" name="module-3">
            <a:extLst xmlns:a="http://schemas.openxmlformats.org/drawingml/2006/main">
              <a:ext uri="{FF2B5EF4-FFF2-40B4-BE49-F238E27FC236}">
                <a16:creationId xmlns:a16="http://schemas.microsoft.com/office/drawing/2014/main" id="{F93A4CFD-A9EF-4C7E-BB97-6A6B93806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36220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module-dot-3">
            <a:extLst xmlns:a="http://schemas.openxmlformats.org/drawingml/2006/main">
              <a:ext uri="{FF2B5EF4-FFF2-40B4-BE49-F238E27FC236}">
                <a16:creationId xmlns:a16="http://schemas.microsoft.com/office/drawing/2014/main" id="{C1DEAAC4-C54F-48E6-A8E4-74956FE3B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5527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87912"/>
          </a:solidFill>
          <a:ln xmlns:a="http://schemas.openxmlformats.org/drawingml/2006/main" w="9525">
            <a:solidFill>
              <a:srgbClr val="B8791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module-title-3">
            <a:extLst xmlns:a="http://schemas.openxmlformats.org/drawingml/2006/main">
              <a:ext uri="{FF2B5EF4-FFF2-40B4-BE49-F238E27FC236}">
                <a16:creationId xmlns:a16="http://schemas.microsoft.com/office/drawing/2014/main" id="{D3816C5C-25BC-4DFC-A0FC-6FB75D52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95275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Compliance und Audit</a:t>
            </a:r>
          </a:p>
        </p:txBody>
      </p:sp>
      <p:sp>
        <p:nvSpPr>
          <p:cNvPr id="26" name="module-4">
            <a:extLst xmlns:a="http://schemas.openxmlformats.org/drawingml/2006/main">
              <a:ext uri="{FF2B5EF4-FFF2-40B4-BE49-F238E27FC236}">
                <a16:creationId xmlns:a16="http://schemas.microsoft.com/office/drawing/2014/main" id="{DB3C5B01-5010-4113-A3F4-4A853203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module-dot-4">
            <a:extLst xmlns:a="http://schemas.openxmlformats.org/drawingml/2006/main">
              <a:ext uri="{FF2B5EF4-FFF2-40B4-BE49-F238E27FC236}">
                <a16:creationId xmlns:a16="http://schemas.microsoft.com/office/drawing/2014/main" id="{149B9597-79A7-4D13-8B79-216E0DD0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1955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38A70"/>
          </a:solidFill>
          <a:ln xmlns:a="http://schemas.openxmlformats.org/drawingml/2006/main" w="9525">
            <a:solidFill>
              <a:srgbClr val="238A7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8" name="module-title-4">
            <a:extLst xmlns:a="http://schemas.openxmlformats.org/drawingml/2006/main">
              <a:ext uri="{FF2B5EF4-FFF2-40B4-BE49-F238E27FC236}">
                <a16:creationId xmlns:a16="http://schemas.microsoft.com/office/drawing/2014/main" id="{AEE28AB4-5243-489D-B9BB-5D6408C75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196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Schulung</a:t>
            </a:r>
          </a:p>
        </p:txBody>
      </p:sp>
      <p:sp>
        <p:nvSpPr>
          <p:cNvPr id="29" name="module-5">
            <a:extLst xmlns:a="http://schemas.openxmlformats.org/drawingml/2006/main">
              <a:ext uri="{FF2B5EF4-FFF2-40B4-BE49-F238E27FC236}">
                <a16:creationId xmlns:a16="http://schemas.microsoft.com/office/drawing/2014/main" id="{F6AF0986-B1A7-40A9-AC2D-3812FDF7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82905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module-dot-5">
            <a:extLst xmlns:a="http://schemas.openxmlformats.org/drawingml/2006/main">
              <a:ext uri="{FF2B5EF4-FFF2-40B4-BE49-F238E27FC236}">
                <a16:creationId xmlns:a16="http://schemas.microsoft.com/office/drawing/2014/main" id="{B645E0B2-995A-4887-BA6C-4285E42F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01955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3A59"/>
          </a:solidFill>
          <a:ln xmlns:a="http://schemas.openxmlformats.org/drawingml/2006/main" w="9525">
            <a:solidFill>
              <a:srgbClr val="183A59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module-title-5">
            <a:extLst xmlns:a="http://schemas.openxmlformats.org/drawingml/2006/main">
              <a:ext uri="{FF2B5EF4-FFF2-40B4-BE49-F238E27FC236}">
                <a16:creationId xmlns:a16="http://schemas.microsoft.com/office/drawing/2014/main" id="{BE75BE5A-33BE-4005-ABA7-07228A32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196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Rechtsmonitoring</a:t>
            </a:r>
          </a:p>
        </p:txBody>
      </p:sp>
      <p:sp>
        <p:nvSpPr>
          <p:cNvPr id="32" name="module-6">
            <a:extLst xmlns:a="http://schemas.openxmlformats.org/drawingml/2006/main">
              <a:ext uri="{FF2B5EF4-FFF2-40B4-BE49-F238E27FC236}">
                <a16:creationId xmlns:a16="http://schemas.microsoft.com/office/drawing/2014/main" id="{9DBA0BC5-75B8-4859-BBCA-E48D596E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2905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module-dot-6">
            <a:extLst xmlns:a="http://schemas.openxmlformats.org/drawingml/2006/main">
              <a:ext uri="{FF2B5EF4-FFF2-40B4-BE49-F238E27FC236}">
                <a16:creationId xmlns:a16="http://schemas.microsoft.com/office/drawing/2014/main" id="{1DC15D51-AF4E-47E7-A303-9D401382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01955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E8794"/>
          </a:solidFill>
          <a:ln xmlns:a="http://schemas.openxmlformats.org/drawingml/2006/main" w="9525">
            <a:solidFill>
              <a:srgbClr val="2E8794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module-title-6">
            <a:extLst xmlns:a="http://schemas.openxmlformats.org/drawingml/2006/main">
              <a:ext uri="{FF2B5EF4-FFF2-40B4-BE49-F238E27FC236}">
                <a16:creationId xmlns:a16="http://schemas.microsoft.com/office/drawing/2014/main" id="{CF711349-AAAC-4FB7-A371-83C34D344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4196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Dokumentenanalyse</a:t>
            </a:r>
          </a:p>
        </p:txBody>
      </p:sp>
      <p:sp>
        <p:nvSpPr>
          <p:cNvPr id="35" name="module-7">
            <a:extLst xmlns:a="http://schemas.openxmlformats.org/drawingml/2006/main">
              <a:ext uri="{FF2B5EF4-FFF2-40B4-BE49-F238E27FC236}">
                <a16:creationId xmlns:a16="http://schemas.microsoft.com/office/drawing/2014/main" id="{8CCDBB90-CB77-448F-98E1-81DA6310F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829050"/>
            <a:ext cx="2571750" cy="12001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module-dot-7">
            <a:extLst xmlns:a="http://schemas.openxmlformats.org/drawingml/2006/main">
              <a:ext uri="{FF2B5EF4-FFF2-40B4-BE49-F238E27FC236}">
                <a16:creationId xmlns:a16="http://schemas.microsoft.com/office/drawing/2014/main" id="{BCBFBFF4-E6C5-4F1B-9682-7AA63ABEF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01955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648F"/>
          </a:solidFill>
          <a:ln xmlns:a="http://schemas.openxmlformats.org/drawingml/2006/main" w="9525">
            <a:solidFill>
              <a:srgbClr val="7C648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7" name="module-title-7">
            <a:extLst xmlns:a="http://schemas.openxmlformats.org/drawingml/2006/main">
              <a:ext uri="{FF2B5EF4-FFF2-40B4-BE49-F238E27FC236}">
                <a16:creationId xmlns:a16="http://schemas.microsoft.com/office/drawing/2014/main" id="{A7CEFD78-98FD-4CA5-AD37-098451817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419600"/>
            <a:ext cx="2190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Anbieter und Berichte</a:t>
            </a:r>
          </a:p>
        </p:txBody>
      </p:sp>
    </p:spTree>
    <p:extLst>
      <p:ext uri="{BB962C8B-B14F-4D97-AF65-F5344CB8AC3E}">
        <p14:creationId xmlns:p14="http://schemas.microsoft.com/office/powerpoint/2010/main" val="5132694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ambient-gold-5">
            <a:extLst xmlns:a="http://schemas.openxmlformats.org/drawingml/2006/main">
              <a:ext uri="{FF2B5EF4-FFF2-40B4-BE49-F238E27FC236}">
                <a16:creationId xmlns:a16="http://schemas.microsoft.com/office/drawing/2014/main" id="{84093CA6-7E84-470F-9205-9C8D06DA3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5">
            <a:extLst xmlns:a="http://schemas.openxmlformats.org/drawingml/2006/main">
              <a:ext uri="{FF2B5EF4-FFF2-40B4-BE49-F238E27FC236}">
                <a16:creationId xmlns:a16="http://schemas.microsoft.com/office/drawing/2014/main" id="{CD44A0E0-7FFB-404B-A326-5D1108FB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5">
            <a:extLst xmlns:a="http://schemas.openxmlformats.org/drawingml/2006/main">
              <a:ext uri="{FF2B5EF4-FFF2-40B4-BE49-F238E27FC236}">
                <a16:creationId xmlns:a16="http://schemas.microsoft.com/office/drawing/2014/main" id="{28A78612-BE9A-4777-AA0E-7D088E905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5">
            <a:extLst xmlns:a="http://schemas.openxmlformats.org/drawingml/2006/main">
              <a:ext uri="{FF2B5EF4-FFF2-40B4-BE49-F238E27FC236}">
                <a16:creationId xmlns:a16="http://schemas.microsoft.com/office/drawing/2014/main" id="{FFCABB7D-017A-49C8-87E6-91FB0A39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5">
            <a:extLst xmlns:a="http://schemas.openxmlformats.org/drawingml/2006/main">
              <a:ext uri="{FF2B5EF4-FFF2-40B4-BE49-F238E27FC236}">
                <a16:creationId xmlns:a16="http://schemas.microsoft.com/office/drawing/2014/main" id="{92E42CE8-7063-477F-B478-20B046CE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5">
            <a:extLst xmlns:a="http://schemas.openxmlformats.org/drawingml/2006/main">
              <a:ext uri="{FF2B5EF4-FFF2-40B4-BE49-F238E27FC236}">
                <a16:creationId xmlns:a16="http://schemas.microsoft.com/office/drawing/2014/main" id="{8DB0FDA2-B400-4D79-897C-26A1B199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5">
            <a:extLst xmlns:a="http://schemas.openxmlformats.org/drawingml/2006/main">
              <a:ext uri="{FF2B5EF4-FFF2-40B4-BE49-F238E27FC236}">
                <a16:creationId xmlns:a16="http://schemas.microsoft.com/office/drawing/2014/main" id="{F2B4859F-AF32-43C9-B9ED-B5B8B3B5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8" name="eyebrow-5">
            <a:extLst xmlns:a="http://schemas.openxmlformats.org/drawingml/2006/main">
              <a:ext uri="{FF2B5EF4-FFF2-40B4-BE49-F238E27FC236}">
                <a16:creationId xmlns:a16="http://schemas.microsoft.com/office/drawing/2014/main" id="{E12F16BC-B55B-4B0E-96F6-3C1B540A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KUNDENWEG</a:t>
            </a:r>
          </a:p>
        </p:txBody>
      </p:sp>
      <p:sp>
        <p:nvSpPr>
          <p:cNvPr id="9" name="eyebrow-rule-5">
            <a:extLst xmlns:a="http://schemas.openxmlformats.org/drawingml/2006/main">
              <a:ext uri="{FF2B5EF4-FFF2-40B4-BE49-F238E27FC236}">
                <a16:creationId xmlns:a16="http://schemas.microsoft.com/office/drawing/2014/main" id="{5E755593-0145-413D-BEB9-063986F6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5">
            <a:extLst xmlns:a="http://schemas.openxmlformats.org/drawingml/2006/main">
              <a:ext uri="{FF2B5EF4-FFF2-40B4-BE49-F238E27FC236}">
                <a16:creationId xmlns:a16="http://schemas.microsoft.com/office/drawing/2014/main" id="{E4097F81-7359-4E05-9813-C8FA05CC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Von der Anmeldung zum prüffähigen Paket.</a:t>
            </a:r>
          </a:p>
        </p:txBody>
      </p:sp>
      <p:sp>
        <p:nvSpPr>
          <p:cNvPr id="11" name="subtitle-5">
            <a:extLst xmlns:a="http://schemas.openxmlformats.org/drawingml/2006/main">
              <a:ext uri="{FF2B5EF4-FFF2-40B4-BE49-F238E27FC236}">
                <a16:creationId xmlns:a16="http://schemas.microsoft.com/office/drawing/2014/main" id="{5A13165C-C900-4AB1-B398-D3CED0819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OYROPA führt Schritt für Schritt durch die jeweils nächste notwendige Arbeit.</a:t>
            </a:r>
          </a:p>
        </p:txBody>
      </p:sp>
      <p:sp>
        <p:nvSpPr>
          <p:cNvPr id="12" name="progress-track-5">
            <a:extLst xmlns:a="http://schemas.openxmlformats.org/drawingml/2006/main">
              <a:ext uri="{FF2B5EF4-FFF2-40B4-BE49-F238E27FC236}">
                <a16:creationId xmlns:a16="http://schemas.microsoft.com/office/drawing/2014/main" id="{34B875DC-A966-4E76-9C4D-014D21FE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5">
            <a:extLst xmlns:a="http://schemas.openxmlformats.org/drawingml/2006/main">
              <a:ext uri="{FF2B5EF4-FFF2-40B4-BE49-F238E27FC236}">
                <a16:creationId xmlns:a16="http://schemas.microsoft.com/office/drawing/2014/main" id="{35A29D2D-5382-44E8-BFC9-2D87699A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3227294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step-0">
            <a:extLst xmlns:a="http://schemas.openxmlformats.org/drawingml/2006/main">
              <a:ext uri="{FF2B5EF4-FFF2-40B4-BE49-F238E27FC236}">
                <a16:creationId xmlns:a16="http://schemas.microsoft.com/office/drawing/2014/main" id="{97EF5BE6-9A02-4BD7-81E2-2EC4E6C8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1981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B87912"/>
          </a:solidFill>
          <a:ln xmlns:a="http://schemas.openxmlformats.org/drawingml/2006/main" w="9525">
            <a:solidFill>
              <a:srgbClr val="B8791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step-num-0">
            <a:extLst xmlns:a="http://schemas.openxmlformats.org/drawingml/2006/main">
              <a:ext uri="{FF2B5EF4-FFF2-40B4-BE49-F238E27FC236}">
                <a16:creationId xmlns:a16="http://schemas.microsoft.com/office/drawing/2014/main" id="{6BE767B2-7BB3-4C56-8A8E-D9EC950D0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241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6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F7AAB9DC-72D2-4EA4-87FE-AB1B8BAD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289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Einrichtung</a:t>
            </a:r>
          </a:p>
        </p:txBody>
      </p:sp>
      <p:sp>
        <p:nvSpPr>
          <p:cNvPr id="17" name="step-arrow-0">
            <a:extLst xmlns:a="http://schemas.openxmlformats.org/drawingml/2006/main">
              <a:ext uri="{FF2B5EF4-FFF2-40B4-BE49-F238E27FC236}">
                <a16:creationId xmlns:a16="http://schemas.microsoft.com/office/drawing/2014/main" id="{CFBD5A16-3977-49EE-9BE8-37113F194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2457450"/>
            <a:ext cx="23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B87912"/>
                </a:solidFill>
              </a:defRPr>
            </a:pPr>
            <a:r>
              <a:rPr sz="1575" b="1">
                <a:solidFill>
                  <a:srgbClr val="B87912"/>
                </a:solidFill>
              </a:rPr>
              <a:t>→</a:t>
            </a:r>
          </a:p>
        </p:txBody>
      </p:sp>
      <p:sp>
        <p:nvSpPr>
          <p:cNvPr id="18" name="step-1">
            <a:extLst xmlns:a="http://schemas.openxmlformats.org/drawingml/2006/main">
              <a:ext uri="{FF2B5EF4-FFF2-40B4-BE49-F238E27FC236}">
                <a16:creationId xmlns:a16="http://schemas.microsoft.com/office/drawing/2014/main" id="{EC8146A1-4015-4F5E-824C-B3C9DE13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209800"/>
            <a:ext cx="1981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step-num-1">
            <a:extLst xmlns:a="http://schemas.openxmlformats.org/drawingml/2006/main">
              <a:ext uri="{FF2B5EF4-FFF2-40B4-BE49-F238E27FC236}">
                <a16:creationId xmlns:a16="http://schemas.microsoft.com/office/drawing/2014/main" id="{880DE58D-9EED-42F8-88C3-C346EDF1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3241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02</a:t>
            </a:r>
          </a:p>
        </p:txBody>
      </p:sp>
      <p:sp>
        <p:nvSpPr>
          <p:cNvPr id="20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CF4E7AC1-BA72-4F2A-A794-D2EF6A76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289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1B2B"/>
                </a:solidFill>
              </a:defRPr>
            </a:pPr>
            <a:r>
              <a:rPr sz="1425" b="1">
                <a:solidFill>
                  <a:srgbClr val="0B1B2B"/>
                </a:solidFill>
              </a:rPr>
              <a:t>Register</a:t>
            </a:r>
          </a:p>
        </p:txBody>
      </p:sp>
      <p:sp>
        <p:nvSpPr>
          <p:cNvPr id="21" name="step-arrow-1">
            <a:extLst xmlns:a="http://schemas.openxmlformats.org/drawingml/2006/main">
              <a:ext uri="{FF2B5EF4-FFF2-40B4-BE49-F238E27FC236}">
                <a16:creationId xmlns:a16="http://schemas.microsoft.com/office/drawing/2014/main" id="{1C2C710C-1A7E-4003-BD68-707FF273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7275" y="2457450"/>
            <a:ext cx="23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B87912"/>
                </a:solidFill>
              </a:defRPr>
            </a:pPr>
            <a:r>
              <a:rPr sz="1575" b="1">
                <a:solidFill>
                  <a:srgbClr val="B87912"/>
                </a:solidFill>
              </a:rPr>
              <a:t>→</a:t>
            </a:r>
          </a:p>
        </p:txBody>
      </p:sp>
      <p:sp>
        <p:nvSpPr>
          <p:cNvPr id="22" name="step-2">
            <a:extLst xmlns:a="http://schemas.openxmlformats.org/drawingml/2006/main">
              <a:ext uri="{FF2B5EF4-FFF2-40B4-BE49-F238E27FC236}">
                <a16:creationId xmlns:a16="http://schemas.microsoft.com/office/drawing/2014/main" id="{52B94DB3-3CB8-4C89-B8E6-2807B150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09800"/>
            <a:ext cx="1981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step-num-2">
            <a:extLst xmlns:a="http://schemas.openxmlformats.org/drawingml/2006/main">
              <a:ext uri="{FF2B5EF4-FFF2-40B4-BE49-F238E27FC236}">
                <a16:creationId xmlns:a16="http://schemas.microsoft.com/office/drawing/2014/main" id="{8BF45AEF-179A-42C7-A058-1F3BBAEE0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3241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03</a:t>
            </a:r>
          </a:p>
        </p:txBody>
      </p:sp>
      <p:sp>
        <p:nvSpPr>
          <p:cNvPr id="24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BE4CA6A0-AEA2-4610-998C-28D4CB4C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6289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1B2B"/>
                </a:solidFill>
              </a:defRPr>
            </a:pPr>
            <a:r>
              <a:rPr sz="1425" b="1">
                <a:solidFill>
                  <a:srgbClr val="0B1B2B"/>
                </a:solidFill>
              </a:rPr>
              <a:t>Einstufung</a:t>
            </a:r>
          </a:p>
        </p:txBody>
      </p:sp>
      <p:sp>
        <p:nvSpPr>
          <p:cNvPr id="25" name="step-arrow-2">
            <a:extLst xmlns:a="http://schemas.openxmlformats.org/drawingml/2006/main">
              <a:ext uri="{FF2B5EF4-FFF2-40B4-BE49-F238E27FC236}">
                <a16:creationId xmlns:a16="http://schemas.microsoft.com/office/drawing/2014/main" id="{95A86C9C-D16E-4067-B6E8-7FBDA739A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7075" y="2457450"/>
            <a:ext cx="23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B87912"/>
                </a:solidFill>
              </a:defRPr>
            </a:pPr>
            <a:r>
              <a:rPr sz="1575" b="1">
                <a:solidFill>
                  <a:srgbClr val="B87912"/>
                </a:solidFill>
              </a:rPr>
              <a:t>→</a:t>
            </a:r>
          </a:p>
        </p:txBody>
      </p:sp>
      <p:sp>
        <p:nvSpPr>
          <p:cNvPr id="26" name="step-3">
            <a:extLst xmlns:a="http://schemas.openxmlformats.org/drawingml/2006/main">
              <a:ext uri="{FF2B5EF4-FFF2-40B4-BE49-F238E27FC236}">
                <a16:creationId xmlns:a16="http://schemas.microsoft.com/office/drawing/2014/main" id="{A15FD05A-ADF0-4225-AE38-BA3A868F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209800"/>
            <a:ext cx="1981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step-num-3">
            <a:extLst xmlns:a="http://schemas.openxmlformats.org/drawingml/2006/main">
              <a:ext uri="{FF2B5EF4-FFF2-40B4-BE49-F238E27FC236}">
                <a16:creationId xmlns:a16="http://schemas.microsoft.com/office/drawing/2014/main" id="{E6FC1130-C739-4C07-A718-A04017A46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3241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04</a:t>
            </a:r>
          </a:p>
        </p:txBody>
      </p:sp>
      <p:sp>
        <p:nvSpPr>
          <p:cNvPr id="28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BE0129EB-DC0A-44DE-92A5-79068AA52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6289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1B2B"/>
                </a:solidFill>
              </a:defRPr>
            </a:pPr>
            <a:r>
              <a:rPr sz="1425" b="1">
                <a:solidFill>
                  <a:srgbClr val="0B1B2B"/>
                </a:solidFill>
              </a:rPr>
              <a:t>Steuerung</a:t>
            </a:r>
          </a:p>
        </p:txBody>
      </p:sp>
      <p:sp>
        <p:nvSpPr>
          <p:cNvPr id="29" name="step-arrow-3">
            <a:extLst xmlns:a="http://schemas.openxmlformats.org/drawingml/2006/main">
              <a:ext uri="{FF2B5EF4-FFF2-40B4-BE49-F238E27FC236}">
                <a16:creationId xmlns:a16="http://schemas.microsoft.com/office/drawing/2014/main" id="{871E0781-0F60-4397-94BB-E3BF10C7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2457450"/>
            <a:ext cx="23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B87912"/>
                </a:solidFill>
              </a:defRPr>
            </a:pPr>
            <a:r>
              <a:rPr sz="1575" b="1">
                <a:solidFill>
                  <a:srgbClr val="B87912"/>
                </a:solidFill>
              </a:rPr>
              <a:t>→</a:t>
            </a:r>
          </a:p>
        </p:txBody>
      </p:sp>
      <p:sp>
        <p:nvSpPr>
          <p:cNvPr id="30" name="step-4">
            <a:extLst xmlns:a="http://schemas.openxmlformats.org/drawingml/2006/main">
              <a:ext uri="{FF2B5EF4-FFF2-40B4-BE49-F238E27FC236}">
                <a16:creationId xmlns:a16="http://schemas.microsoft.com/office/drawing/2014/main" id="{6A465756-53AF-449B-A9BD-D1175A30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09800"/>
            <a:ext cx="1981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step-num-4">
            <a:extLst xmlns:a="http://schemas.openxmlformats.org/drawingml/2006/main">
              <a:ext uri="{FF2B5EF4-FFF2-40B4-BE49-F238E27FC236}">
                <a16:creationId xmlns:a16="http://schemas.microsoft.com/office/drawing/2014/main" id="{031263AB-B72B-4F5F-A352-5F935B7E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3241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05</a:t>
            </a:r>
          </a:p>
        </p:txBody>
      </p:sp>
      <p:sp>
        <p:nvSpPr>
          <p:cNvPr id="32" name="step-title-4">
            <a:extLst xmlns:a="http://schemas.openxmlformats.org/drawingml/2006/main">
              <a:ext uri="{FF2B5EF4-FFF2-40B4-BE49-F238E27FC236}">
                <a16:creationId xmlns:a16="http://schemas.microsoft.com/office/drawing/2014/main" id="{84800E30-EE9E-4CDF-BA27-9D15D05A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628900"/>
            <a:ext cx="1676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0B1B2B"/>
                </a:solidFill>
              </a:defRPr>
            </a:pPr>
            <a:r>
              <a:rPr sz="1425" b="1">
                <a:solidFill>
                  <a:srgbClr val="0B1B2B"/>
                </a:solidFill>
              </a:rPr>
              <a:t>Nachweis</a:t>
            </a:r>
          </a:p>
        </p:txBody>
      </p:sp>
      <p:sp>
        <p:nvSpPr>
          <p:cNvPr id="33" name="Geführtes Kundendashboard-frame">
            <a:extLst xmlns:a="http://schemas.openxmlformats.org/drawingml/2006/main">
              <a:ext uri="{FF2B5EF4-FFF2-40B4-BE49-F238E27FC236}">
                <a16:creationId xmlns:a16="http://schemas.microsoft.com/office/drawing/2014/main" id="{9ABF8A4A-38F2-45F0-8FC4-8F94B738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76600"/>
            <a:ext cx="11010900" cy="2990850"/>
          </a:xfrm>
          <a:prstGeom xmlns:a="http://schemas.openxmlformats.org/drawingml/2006/main" prst="roundRect">
            <a:avLst>
              <a:gd name="adj" fmla="val 50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123125e474c8d"/>
          <a:stretch xmlns:a="http://schemas.openxmlformats.org/drawingml/2006/main"/>
        </p:blipFill>
        <p:spPr>
          <a:xfrm xmlns:a="http://schemas.openxmlformats.org/drawingml/2006/main">
            <a:off x="2843207" y="3371850"/>
            <a:ext cx="6505587" cy="2800350"/>
          </a:xfrm>
          <a:prstGeom xmlns:a="http://schemas.openxmlformats.org/drawingml/2006/main" prst="roundRect">
            <a:avLst>
              <a:gd name="adj" fmla="val 2721"/>
            </a:avLst>
          </a:prstGeom>
        </p:spPr>
      </p:pic>
    </p:spTree>
    <p:extLst>
      <p:ext uri="{BB962C8B-B14F-4D97-AF65-F5344CB8AC3E}">
        <p14:creationId xmlns:p14="http://schemas.microsoft.com/office/powerpoint/2010/main" val="21310910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mbient-gold-6">
            <a:extLst xmlns:a="http://schemas.openxmlformats.org/drawingml/2006/main">
              <a:ext uri="{FF2B5EF4-FFF2-40B4-BE49-F238E27FC236}">
                <a16:creationId xmlns:a16="http://schemas.microsoft.com/office/drawing/2014/main" id="{91604DF5-7A7A-4F73-94C0-8B587532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6">
            <a:extLst xmlns:a="http://schemas.openxmlformats.org/drawingml/2006/main">
              <a:ext uri="{FF2B5EF4-FFF2-40B4-BE49-F238E27FC236}">
                <a16:creationId xmlns:a16="http://schemas.microsoft.com/office/drawing/2014/main" id="{9E498D63-35AC-4C92-A6D1-19D012CD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6">
            <a:extLst xmlns:a="http://schemas.openxmlformats.org/drawingml/2006/main">
              <a:ext uri="{FF2B5EF4-FFF2-40B4-BE49-F238E27FC236}">
                <a16:creationId xmlns:a16="http://schemas.microsoft.com/office/drawing/2014/main" id="{A454D0E4-E8B0-4016-96AB-86DA8F5B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6">
            <a:extLst xmlns:a="http://schemas.openxmlformats.org/drawingml/2006/main">
              <a:ext uri="{FF2B5EF4-FFF2-40B4-BE49-F238E27FC236}">
                <a16:creationId xmlns:a16="http://schemas.microsoft.com/office/drawing/2014/main" id="{12B5EAF9-1317-4CFF-83B2-0FD23A7B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6">
            <a:extLst xmlns:a="http://schemas.openxmlformats.org/drawingml/2006/main">
              <a:ext uri="{FF2B5EF4-FFF2-40B4-BE49-F238E27FC236}">
                <a16:creationId xmlns:a16="http://schemas.microsoft.com/office/drawing/2014/main" id="{BD70C778-EE09-4C54-8187-932643CD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6">
            <a:extLst xmlns:a="http://schemas.openxmlformats.org/drawingml/2006/main">
              <a:ext uri="{FF2B5EF4-FFF2-40B4-BE49-F238E27FC236}">
                <a16:creationId xmlns:a16="http://schemas.microsoft.com/office/drawing/2014/main" id="{19A59A0F-0DAE-46BC-BB9D-14ADDC903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6">
            <a:extLst xmlns:a="http://schemas.openxmlformats.org/drawingml/2006/main">
              <a:ext uri="{FF2B5EF4-FFF2-40B4-BE49-F238E27FC236}">
                <a16:creationId xmlns:a16="http://schemas.microsoft.com/office/drawing/2014/main" id="{01A4D964-A8DE-41C0-A130-95274466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8" name="eyebrow-6">
            <a:extLst xmlns:a="http://schemas.openxmlformats.org/drawingml/2006/main">
              <a:ext uri="{FF2B5EF4-FFF2-40B4-BE49-F238E27FC236}">
                <a16:creationId xmlns:a16="http://schemas.microsoft.com/office/drawing/2014/main" id="{89EE36CF-1439-446C-A585-E1EB4AA8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INTEGRITÄT</a:t>
            </a:r>
          </a:p>
        </p:txBody>
      </p:sp>
      <p:sp>
        <p:nvSpPr>
          <p:cNvPr id="9" name="eyebrow-rule-6">
            <a:extLst xmlns:a="http://schemas.openxmlformats.org/drawingml/2006/main">
              <a:ext uri="{FF2B5EF4-FFF2-40B4-BE49-F238E27FC236}">
                <a16:creationId xmlns:a16="http://schemas.microsoft.com/office/drawing/2014/main" id="{847DDADD-506C-44CD-AA57-B63EA87F5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6">
            <a:extLst xmlns:a="http://schemas.openxmlformats.org/drawingml/2006/main">
              <a:ext uri="{FF2B5EF4-FFF2-40B4-BE49-F238E27FC236}">
                <a16:creationId xmlns:a16="http://schemas.microsoft.com/office/drawing/2014/main" id="{7F2C69A3-6963-4178-934F-2853EC4A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Jede Änderung hinterlässt eine prüfbare Spur.</a:t>
            </a:r>
          </a:p>
        </p:txBody>
      </p:sp>
      <p:sp>
        <p:nvSpPr>
          <p:cNvPr id="11" name="subtitle-6">
            <a:extLst xmlns:a="http://schemas.openxmlformats.org/drawingml/2006/main">
              <a:ext uri="{FF2B5EF4-FFF2-40B4-BE49-F238E27FC236}">
                <a16:creationId xmlns:a16="http://schemas.microsoft.com/office/drawing/2014/main" id="{AC55958A-03EA-4508-9961-C148F474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Verkettete Ereignisse, Integritätsstatus und exportierbare Nachweispakete.</a:t>
            </a:r>
          </a:p>
        </p:txBody>
      </p:sp>
      <p:sp>
        <p:nvSpPr>
          <p:cNvPr id="12" name="progress-track-6">
            <a:extLst xmlns:a="http://schemas.openxmlformats.org/drawingml/2006/main">
              <a:ext uri="{FF2B5EF4-FFF2-40B4-BE49-F238E27FC236}">
                <a16:creationId xmlns:a16="http://schemas.microsoft.com/office/drawing/2014/main" id="{D70F9AFE-81D2-4803-9213-2B449AB3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6">
            <a:extLst xmlns:a="http://schemas.openxmlformats.org/drawingml/2006/main">
              <a:ext uri="{FF2B5EF4-FFF2-40B4-BE49-F238E27FC236}">
                <a16:creationId xmlns:a16="http://schemas.microsoft.com/office/drawing/2014/main" id="{46E9A056-B90B-4AF6-960B-FB3B1957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3872753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Revisionssicheres Audit-Protokoll-frame">
            <a:extLst xmlns:a="http://schemas.openxmlformats.org/drawingml/2006/main">
              <a:ext uri="{FF2B5EF4-FFF2-40B4-BE49-F238E27FC236}">
                <a16:creationId xmlns:a16="http://schemas.microsoft.com/office/drawing/2014/main" id="{454DD91C-F363-4D13-972C-9E148EFF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3185319e64c82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  <p:sp>
        <p:nvSpPr>
          <p:cNvPr id="16" name="audit-event-label-background">
            <a:extLst xmlns:a="http://schemas.openxmlformats.org/drawingml/2006/main">
              <a:ext uri="{FF2B5EF4-FFF2-40B4-BE49-F238E27FC236}">
                <a16:creationId xmlns:a16="http://schemas.microsoft.com/office/drawing/2014/main" id="{26D0FFF3-83AC-4507-B526-72479D1C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486400"/>
            <a:ext cx="3162300" cy="285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FF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audit-event-label">
            <a:extLst xmlns:a="http://schemas.openxmlformats.org/drawingml/2006/main">
              <a:ext uri="{FF2B5EF4-FFF2-40B4-BE49-F238E27FC236}">
                <a16:creationId xmlns:a16="http://schemas.microsoft.com/office/drawing/2014/main" id="{69DCEAA7-AE31-4F2F-B4D9-BE3871C8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3402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B1B2B"/>
                </a:solidFill>
              </a:defRPr>
            </a:pPr>
            <a:r>
              <a:rPr sz="1125" b="1">
                <a:solidFill>
                  <a:srgbClr val="0B1B2B"/>
                </a:solidFill>
              </a:rPr>
              <a:t>KI-Beratung erstellt</a:t>
            </a:r>
          </a:p>
        </p:txBody>
      </p:sp>
    </p:spTree>
    <p:extLst>
      <p:ext uri="{BB962C8B-B14F-4D97-AF65-F5344CB8AC3E}">
        <p14:creationId xmlns:p14="http://schemas.microsoft.com/office/powerpoint/2010/main" val="15542198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mbient-gold-7">
            <a:extLst xmlns:a="http://schemas.openxmlformats.org/drawingml/2006/main">
              <a:ext uri="{FF2B5EF4-FFF2-40B4-BE49-F238E27FC236}">
                <a16:creationId xmlns:a16="http://schemas.microsoft.com/office/drawing/2014/main" id="{E524A610-3E40-4924-BECB-53E65FBF8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7">
            <a:extLst xmlns:a="http://schemas.openxmlformats.org/drawingml/2006/main">
              <a:ext uri="{FF2B5EF4-FFF2-40B4-BE49-F238E27FC236}">
                <a16:creationId xmlns:a16="http://schemas.microsoft.com/office/drawing/2014/main" id="{C4AA716D-BACC-466A-80E9-E9556D608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7">
            <a:extLst xmlns:a="http://schemas.openxmlformats.org/drawingml/2006/main">
              <a:ext uri="{FF2B5EF4-FFF2-40B4-BE49-F238E27FC236}">
                <a16:creationId xmlns:a16="http://schemas.microsoft.com/office/drawing/2014/main" id="{7D5265D7-14B9-40E7-873D-4FA794FF2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7">
            <a:extLst xmlns:a="http://schemas.openxmlformats.org/drawingml/2006/main">
              <a:ext uri="{FF2B5EF4-FFF2-40B4-BE49-F238E27FC236}">
                <a16:creationId xmlns:a16="http://schemas.microsoft.com/office/drawing/2014/main" id="{C2F4772D-8802-47E8-B458-6A9FB6FF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7">
            <a:extLst xmlns:a="http://schemas.openxmlformats.org/drawingml/2006/main">
              <a:ext uri="{FF2B5EF4-FFF2-40B4-BE49-F238E27FC236}">
                <a16:creationId xmlns:a16="http://schemas.microsoft.com/office/drawing/2014/main" id="{ED91CBB2-B550-4235-9180-3B9A1C55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7">
            <a:extLst xmlns:a="http://schemas.openxmlformats.org/drawingml/2006/main">
              <a:ext uri="{FF2B5EF4-FFF2-40B4-BE49-F238E27FC236}">
                <a16:creationId xmlns:a16="http://schemas.microsoft.com/office/drawing/2014/main" id="{E85BFEAD-7884-40BB-B268-08E0F2A65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7">
            <a:extLst xmlns:a="http://schemas.openxmlformats.org/drawingml/2006/main">
              <a:ext uri="{FF2B5EF4-FFF2-40B4-BE49-F238E27FC236}">
                <a16:creationId xmlns:a16="http://schemas.microsoft.com/office/drawing/2014/main" id="{F774E578-FE7C-43CA-BD0E-8216EC04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8" name="eyebrow-7">
            <a:extLst xmlns:a="http://schemas.openxmlformats.org/drawingml/2006/main">
              <a:ext uri="{FF2B5EF4-FFF2-40B4-BE49-F238E27FC236}">
                <a16:creationId xmlns:a16="http://schemas.microsoft.com/office/drawing/2014/main" id="{D942F223-2908-4A36-A6CD-AFC73B6A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MUSTERNACHWEIS</a:t>
            </a:r>
          </a:p>
        </p:txBody>
      </p:sp>
      <p:sp>
        <p:nvSpPr>
          <p:cNvPr id="9" name="eyebrow-rule-7">
            <a:extLst xmlns:a="http://schemas.openxmlformats.org/drawingml/2006/main">
              <a:ext uri="{FF2B5EF4-FFF2-40B4-BE49-F238E27FC236}">
                <a16:creationId xmlns:a16="http://schemas.microsoft.com/office/drawing/2014/main" id="{45A21256-FE27-41A0-B0FA-5669A505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7">
            <a:extLst xmlns:a="http://schemas.openxmlformats.org/drawingml/2006/main">
              <a:ext uri="{FF2B5EF4-FFF2-40B4-BE49-F238E27FC236}">
                <a16:creationId xmlns:a16="http://schemas.microsoft.com/office/drawing/2014/main" id="{E75DC747-16BA-42D8-8CB4-45216E19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Fragen, Rechtsstand, Ergebnis und Freigabe bleiben verbunden.</a:t>
            </a:r>
          </a:p>
        </p:txBody>
      </p:sp>
      <p:sp>
        <p:nvSpPr>
          <p:cNvPr id="11" name="subtitle-7">
            <a:extLst xmlns:a="http://schemas.openxmlformats.org/drawingml/2006/main">
              <a:ext uri="{FF2B5EF4-FFF2-40B4-BE49-F238E27FC236}">
                <a16:creationId xmlns:a16="http://schemas.microsoft.com/office/drawing/2014/main" id="{130609F6-F3ED-46D6-9315-8D153939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Der vollständige Antwortsatz und das Regelwerk fließen in die Prüfsumme ein.</a:t>
            </a:r>
          </a:p>
        </p:txBody>
      </p:sp>
      <p:sp>
        <p:nvSpPr>
          <p:cNvPr id="12" name="progress-track-7">
            <a:extLst xmlns:a="http://schemas.openxmlformats.org/drawingml/2006/main">
              <a:ext uri="{FF2B5EF4-FFF2-40B4-BE49-F238E27FC236}">
                <a16:creationId xmlns:a16="http://schemas.microsoft.com/office/drawing/2014/main" id="{E853C18A-5092-4B87-A29C-840C7772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7">
            <a:extLst xmlns:a="http://schemas.openxmlformats.org/drawingml/2006/main">
              <a:ext uri="{FF2B5EF4-FFF2-40B4-BE49-F238E27FC236}">
                <a16:creationId xmlns:a16="http://schemas.microsoft.com/office/drawing/2014/main" id="{D48411B6-2FB5-49A8-8A34-E6993559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4518212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Klassifizierungsnachweis-frame">
            <a:extLst xmlns:a="http://schemas.openxmlformats.org/drawingml/2006/main">
              <a:ext uri="{FF2B5EF4-FFF2-40B4-BE49-F238E27FC236}">
                <a16:creationId xmlns:a16="http://schemas.microsoft.com/office/drawing/2014/main" id="{3A87B86A-C0B6-4D9D-9AEE-85CA6E75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7580a2d2eb4117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</p:spTree>
    <p:extLst>
      <p:ext uri="{BB962C8B-B14F-4D97-AF65-F5344CB8AC3E}">
        <p14:creationId xmlns:p14="http://schemas.microsoft.com/office/powerpoint/2010/main" val="8132411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ambient-gold-8">
            <a:extLst xmlns:a="http://schemas.openxmlformats.org/drawingml/2006/main">
              <a:ext uri="{FF2B5EF4-FFF2-40B4-BE49-F238E27FC236}">
                <a16:creationId xmlns:a16="http://schemas.microsoft.com/office/drawing/2014/main" id="{9765A44B-D4D1-4C8C-826C-BD5BFF40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8">
            <a:extLst xmlns:a="http://schemas.openxmlformats.org/drawingml/2006/main">
              <a:ext uri="{FF2B5EF4-FFF2-40B4-BE49-F238E27FC236}">
                <a16:creationId xmlns:a16="http://schemas.microsoft.com/office/drawing/2014/main" id="{5EE9FD0C-3DB5-46BD-A75D-2F649A75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8">
            <a:extLst xmlns:a="http://schemas.openxmlformats.org/drawingml/2006/main">
              <a:ext uri="{FF2B5EF4-FFF2-40B4-BE49-F238E27FC236}">
                <a16:creationId xmlns:a16="http://schemas.microsoft.com/office/drawing/2014/main" id="{71BCE7F7-9706-4BC7-9B23-A15EF628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8">
            <a:extLst xmlns:a="http://schemas.openxmlformats.org/drawingml/2006/main">
              <a:ext uri="{FF2B5EF4-FFF2-40B4-BE49-F238E27FC236}">
                <a16:creationId xmlns:a16="http://schemas.microsoft.com/office/drawing/2014/main" id="{93D5367F-5A56-471F-BB34-888744BDC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8">
            <a:extLst xmlns:a="http://schemas.openxmlformats.org/drawingml/2006/main">
              <a:ext uri="{FF2B5EF4-FFF2-40B4-BE49-F238E27FC236}">
                <a16:creationId xmlns:a16="http://schemas.microsoft.com/office/drawing/2014/main" id="{38D3D23A-B9AC-435D-A4C3-8AA1FE85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8">
            <a:extLst xmlns:a="http://schemas.openxmlformats.org/drawingml/2006/main">
              <a:ext uri="{FF2B5EF4-FFF2-40B4-BE49-F238E27FC236}">
                <a16:creationId xmlns:a16="http://schemas.microsoft.com/office/drawing/2014/main" id="{86D07490-6AD5-48C7-BBDA-A6DC08E8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8">
            <a:extLst xmlns:a="http://schemas.openxmlformats.org/drawingml/2006/main">
              <a:ext uri="{FF2B5EF4-FFF2-40B4-BE49-F238E27FC236}">
                <a16:creationId xmlns:a16="http://schemas.microsoft.com/office/drawing/2014/main" id="{7FEEB0AF-FE64-44EE-8D18-567B2F891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08</a:t>
            </a:r>
          </a:p>
        </p:txBody>
      </p:sp>
      <p:sp>
        <p:nvSpPr>
          <p:cNvPr id="8" name="eyebrow-8">
            <a:extLst xmlns:a="http://schemas.openxmlformats.org/drawingml/2006/main">
              <a:ext uri="{FF2B5EF4-FFF2-40B4-BE49-F238E27FC236}">
                <a16:creationId xmlns:a16="http://schemas.microsoft.com/office/drawing/2014/main" id="{52EB8801-0228-4C15-8D4F-3B6039DF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SCHULUNGSNACHWEIS</a:t>
            </a:r>
          </a:p>
        </p:txBody>
      </p:sp>
      <p:sp>
        <p:nvSpPr>
          <p:cNvPr id="9" name="eyebrow-rule-8">
            <a:extLst xmlns:a="http://schemas.openxmlformats.org/drawingml/2006/main">
              <a:ext uri="{FF2B5EF4-FFF2-40B4-BE49-F238E27FC236}">
                <a16:creationId xmlns:a16="http://schemas.microsoft.com/office/drawing/2014/main" id="{F7E257C6-AADD-49E5-BECC-4174842E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8">
            <a:extLst xmlns:a="http://schemas.openxmlformats.org/drawingml/2006/main">
              <a:ext uri="{FF2B5EF4-FFF2-40B4-BE49-F238E27FC236}">
                <a16:creationId xmlns:a16="http://schemas.microsoft.com/office/drawing/2014/main" id="{EB0FCBA5-56B5-49EB-9AAC-2B08D5B2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Professionelles Zertifikat mit zwei Prüfsummen.</a:t>
            </a:r>
          </a:p>
        </p:txBody>
      </p:sp>
      <p:sp>
        <p:nvSpPr>
          <p:cNvPr id="11" name="subtitle-8">
            <a:extLst xmlns:a="http://schemas.openxmlformats.org/drawingml/2006/main">
              <a:ext uri="{FF2B5EF4-FFF2-40B4-BE49-F238E27FC236}">
                <a16:creationId xmlns:a16="http://schemas.microsoft.com/office/drawing/2014/main" id="{0C7D8386-2E61-49D2-8AB1-834417F6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Inhaltsfassung und personenbezogener Abschluss werden getrennt abgesichert.</a:t>
            </a:r>
          </a:p>
        </p:txBody>
      </p:sp>
      <p:sp>
        <p:nvSpPr>
          <p:cNvPr id="12" name="progress-track-8">
            <a:extLst xmlns:a="http://schemas.openxmlformats.org/drawingml/2006/main">
              <a:ext uri="{FF2B5EF4-FFF2-40B4-BE49-F238E27FC236}">
                <a16:creationId xmlns:a16="http://schemas.microsoft.com/office/drawing/2014/main" id="{E5F94816-6E49-4CDB-B458-D0304101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8">
            <a:extLst xmlns:a="http://schemas.openxmlformats.org/drawingml/2006/main">
              <a:ext uri="{FF2B5EF4-FFF2-40B4-BE49-F238E27FC236}">
                <a16:creationId xmlns:a16="http://schemas.microsoft.com/office/drawing/2014/main" id="{41C54E73-F519-4B6C-B24B-637942DA6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5163671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8125e049254a2e"/>
          <a:stretch xmlns:a="http://schemas.openxmlformats.org/drawingml/2006/main"/>
        </p:blipFill>
        <p:spPr>
          <a:xfrm xmlns:a="http://schemas.openxmlformats.org/drawingml/2006/main">
            <a:off x="2583427" y="2095500"/>
            <a:ext cx="2948445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  <p:sp>
        <p:nvSpPr>
          <p:cNvPr id="15" name="cert-a">
            <a:extLst xmlns:a="http://schemas.openxmlformats.org/drawingml/2006/main">
              <a:ext uri="{FF2B5EF4-FFF2-40B4-BE49-F238E27FC236}">
                <a16:creationId xmlns:a16="http://schemas.microsoft.com/office/drawing/2014/main" id="{5D14F4F4-B23E-4BEF-9181-C0C1B30D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209800"/>
            <a:ext cx="3619500" cy="118110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6" name="cert-a-accent">
            <a:extLst xmlns:a="http://schemas.openxmlformats.org/drawingml/2006/main">
              <a:ext uri="{FF2B5EF4-FFF2-40B4-BE49-F238E27FC236}">
                <a16:creationId xmlns:a16="http://schemas.microsoft.com/office/drawing/2014/main" id="{6D0AE4D6-CB7C-4715-8BA2-98D36398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209800"/>
            <a:ext cx="6667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8B6"/>
          </a:solidFill>
          <a:ln xmlns:a="http://schemas.openxmlformats.org/drawingml/2006/main" w="0">
            <a:solidFill>
              <a:srgbClr val="0A78B6"/>
            </a:solidFill>
            <a:prstDash val="solid"/>
          </a:ln>
        </p:spPr>
      </p:sp>
      <p:sp>
        <p:nvSpPr>
          <p:cNvPr id="17" name="cert-a-label">
            <a:extLst xmlns:a="http://schemas.openxmlformats.org/drawingml/2006/main">
              <a:ext uri="{FF2B5EF4-FFF2-40B4-BE49-F238E27FC236}">
                <a16:creationId xmlns:a16="http://schemas.microsoft.com/office/drawing/2014/main" id="{B98B9C82-2C22-4970-B1B5-63DDD00B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8125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Inhaltsprüfsumme</a:t>
            </a:r>
          </a:p>
        </p:txBody>
      </p:sp>
      <p:sp>
        <p:nvSpPr>
          <p:cNvPr id="18" name="cert-a-body">
            <a:extLst xmlns:a="http://schemas.openxmlformats.org/drawingml/2006/main">
              <a:ext uri="{FF2B5EF4-FFF2-40B4-BE49-F238E27FC236}">
                <a16:creationId xmlns:a16="http://schemas.microsoft.com/office/drawing/2014/main" id="{2516543B-C029-48FD-9E3F-CF5F447E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762250"/>
            <a:ext cx="321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Bindet das Zertifikat an die konkrete Fassung der absolvierten Schulung.</a:t>
            </a:r>
          </a:p>
        </p:txBody>
      </p:sp>
      <p:sp>
        <p:nvSpPr>
          <p:cNvPr id="19" name="cert-b">
            <a:extLst xmlns:a="http://schemas.openxmlformats.org/drawingml/2006/main">
              <a:ext uri="{FF2B5EF4-FFF2-40B4-BE49-F238E27FC236}">
                <a16:creationId xmlns:a16="http://schemas.microsoft.com/office/drawing/2014/main" id="{7C162DB3-FE80-422E-B22C-CA1EB9517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619500"/>
            <a:ext cx="3619500" cy="118110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6E3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cert-b-accent">
            <a:extLst xmlns:a="http://schemas.openxmlformats.org/drawingml/2006/main">
              <a:ext uri="{FF2B5EF4-FFF2-40B4-BE49-F238E27FC236}">
                <a16:creationId xmlns:a16="http://schemas.microsoft.com/office/drawing/2014/main" id="{4F0D7A70-1594-404D-9681-1D534F8D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619500"/>
            <a:ext cx="6667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21" name="cert-b-label">
            <a:extLst xmlns:a="http://schemas.openxmlformats.org/drawingml/2006/main">
              <a:ext uri="{FF2B5EF4-FFF2-40B4-BE49-F238E27FC236}">
                <a16:creationId xmlns:a16="http://schemas.microsoft.com/office/drawing/2014/main" id="{D35F8945-A80A-4250-AC77-4AD1FAAC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79095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Nachweisprüfsumme</a:t>
            </a:r>
          </a:p>
        </p:txBody>
      </p:sp>
      <p:sp>
        <p:nvSpPr>
          <p:cNvPr id="22" name="cert-b-body">
            <a:extLst xmlns:a="http://schemas.openxmlformats.org/drawingml/2006/main">
              <a:ext uri="{FF2B5EF4-FFF2-40B4-BE49-F238E27FC236}">
                <a16:creationId xmlns:a16="http://schemas.microsoft.com/office/drawing/2014/main" id="{C7924B95-E81C-4694-AD16-DA56A247C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171950"/>
            <a:ext cx="321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Bindet Person, Ergebnis, Zeitpunkt und Nachweisnummer zusammen.</a:t>
            </a:r>
          </a:p>
        </p:txBody>
      </p:sp>
      <p:sp>
        <p:nvSpPr>
          <p:cNvPr id="23" name="cert-c">
            <a:extLst xmlns:a="http://schemas.openxmlformats.org/drawingml/2006/main">
              <a:ext uri="{FF2B5EF4-FFF2-40B4-BE49-F238E27FC236}">
                <a16:creationId xmlns:a16="http://schemas.microsoft.com/office/drawing/2014/main" id="{212CCE39-84B6-4C3A-A121-70854577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029200"/>
            <a:ext cx="3619500" cy="118110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cert-c-accent">
            <a:extLst xmlns:a="http://schemas.openxmlformats.org/drawingml/2006/main">
              <a:ext uri="{FF2B5EF4-FFF2-40B4-BE49-F238E27FC236}">
                <a16:creationId xmlns:a16="http://schemas.microsoft.com/office/drawing/2014/main" id="{28B0B1FE-44CC-41DC-8138-FB0AF669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029200"/>
            <a:ext cx="6667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A70"/>
          </a:solidFill>
          <a:ln xmlns:a="http://schemas.openxmlformats.org/drawingml/2006/main" w="0">
            <a:solidFill>
              <a:srgbClr val="238A70"/>
            </a:solidFill>
            <a:prstDash val="solid"/>
          </a:ln>
        </p:spPr>
      </p:sp>
      <p:sp>
        <p:nvSpPr>
          <p:cNvPr id="25" name="cert-c-label">
            <a:extLst xmlns:a="http://schemas.openxmlformats.org/drawingml/2006/main">
              <a:ext uri="{FF2B5EF4-FFF2-40B4-BE49-F238E27FC236}">
                <a16:creationId xmlns:a16="http://schemas.microsoft.com/office/drawing/2014/main" id="{D11711F5-F8A4-4D28-BF8B-FDA59FC8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0065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Klare Einordnung</a:t>
            </a:r>
          </a:p>
        </p:txBody>
      </p:sp>
      <p:sp>
        <p:nvSpPr>
          <p:cNvPr id="26" name="cert-c-body">
            <a:extLst xmlns:a="http://schemas.openxmlformats.org/drawingml/2006/main">
              <a:ext uri="{FF2B5EF4-FFF2-40B4-BE49-F238E27FC236}">
                <a16:creationId xmlns:a16="http://schemas.microsoft.com/office/drawing/2014/main" id="{67233F64-9FDB-47FB-8D36-09FA205E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581650"/>
            <a:ext cx="32194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Schulungsnachweis der Plattform, keine behördliche oder akkreditierte Personenzertifizierung.</a:t>
            </a:r>
          </a:p>
        </p:txBody>
      </p:sp>
    </p:spTree>
    <p:extLst>
      <p:ext uri="{BB962C8B-B14F-4D97-AF65-F5344CB8AC3E}">
        <p14:creationId xmlns:p14="http://schemas.microsoft.com/office/powerpoint/2010/main" val="6452366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mbient-gold-9">
            <a:extLst xmlns:a="http://schemas.openxmlformats.org/drawingml/2006/main">
              <a:ext uri="{FF2B5EF4-FFF2-40B4-BE49-F238E27FC236}">
                <a16:creationId xmlns:a16="http://schemas.microsoft.com/office/drawing/2014/main" id="{FD4A0DC4-23BB-4A2A-BC0F-C131C6DC4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9">
            <a:extLst xmlns:a="http://schemas.openxmlformats.org/drawingml/2006/main">
              <a:ext uri="{FF2B5EF4-FFF2-40B4-BE49-F238E27FC236}">
                <a16:creationId xmlns:a16="http://schemas.microsoft.com/office/drawing/2014/main" id="{CB4B4C46-F058-4B5E-85C4-2E6A0C7D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9">
            <a:extLst xmlns:a="http://schemas.openxmlformats.org/drawingml/2006/main">
              <a:ext uri="{FF2B5EF4-FFF2-40B4-BE49-F238E27FC236}">
                <a16:creationId xmlns:a16="http://schemas.microsoft.com/office/drawing/2014/main" id="{ADE44CAD-1643-44EA-ADC6-D2472C8E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9">
            <a:extLst xmlns:a="http://schemas.openxmlformats.org/drawingml/2006/main">
              <a:ext uri="{FF2B5EF4-FFF2-40B4-BE49-F238E27FC236}">
                <a16:creationId xmlns:a16="http://schemas.microsoft.com/office/drawing/2014/main" id="{E2900B14-88B6-45C8-8090-22C19ADBA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9">
            <a:extLst xmlns:a="http://schemas.openxmlformats.org/drawingml/2006/main">
              <a:ext uri="{FF2B5EF4-FFF2-40B4-BE49-F238E27FC236}">
                <a16:creationId xmlns:a16="http://schemas.microsoft.com/office/drawing/2014/main" id="{31ED40EC-93DC-4F21-853B-549E56316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9">
            <a:extLst xmlns:a="http://schemas.openxmlformats.org/drawingml/2006/main">
              <a:ext uri="{FF2B5EF4-FFF2-40B4-BE49-F238E27FC236}">
                <a16:creationId xmlns:a16="http://schemas.microsoft.com/office/drawing/2014/main" id="{044ED02E-1A90-42A3-9729-D277ECEC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9">
            <a:extLst xmlns:a="http://schemas.openxmlformats.org/drawingml/2006/main">
              <a:ext uri="{FF2B5EF4-FFF2-40B4-BE49-F238E27FC236}">
                <a16:creationId xmlns:a16="http://schemas.microsoft.com/office/drawing/2014/main" id="{ACE84330-E09E-46C3-B90D-451621E5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8" name="eyebrow-9">
            <a:extLst xmlns:a="http://schemas.openxmlformats.org/drawingml/2006/main">
              <a:ext uri="{FF2B5EF4-FFF2-40B4-BE49-F238E27FC236}">
                <a16:creationId xmlns:a16="http://schemas.microsoft.com/office/drawing/2014/main" id="{84F415D2-1CEC-4A48-AE36-DD853EEA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GESAMTEXPORT</a:t>
            </a:r>
          </a:p>
        </p:txBody>
      </p:sp>
      <p:sp>
        <p:nvSpPr>
          <p:cNvPr id="9" name="eyebrow-rule-9">
            <a:extLst xmlns:a="http://schemas.openxmlformats.org/drawingml/2006/main">
              <a:ext uri="{FF2B5EF4-FFF2-40B4-BE49-F238E27FC236}">
                <a16:creationId xmlns:a16="http://schemas.microsoft.com/office/drawing/2014/main" id="{2FF3C132-9CE8-4063-97EB-BF4345A33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9">
            <a:extLst xmlns:a="http://schemas.openxmlformats.org/drawingml/2006/main">
              <a:ext uri="{FF2B5EF4-FFF2-40B4-BE49-F238E27FC236}">
                <a16:creationId xmlns:a16="http://schemas.microsoft.com/office/drawing/2014/main" id="{AFCA1E2D-445C-4947-912D-62954ACB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Ein Auditpaket, dessen Vollständigkeit prüfbar ist.</a:t>
            </a:r>
          </a:p>
        </p:txBody>
      </p:sp>
      <p:sp>
        <p:nvSpPr>
          <p:cNvPr id="11" name="subtitle-9">
            <a:extLst xmlns:a="http://schemas.openxmlformats.org/drawingml/2006/main">
              <a:ext uri="{FF2B5EF4-FFF2-40B4-BE49-F238E27FC236}">
                <a16:creationId xmlns:a16="http://schemas.microsoft.com/office/drawing/2014/main" id="{50FCC616-C147-4C8B-92E4-2A9846A0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Manifest, Bestandsübersicht, JSONL-Daten und SHA-256-Prüfsummenliste.</a:t>
            </a:r>
          </a:p>
        </p:txBody>
      </p:sp>
      <p:sp>
        <p:nvSpPr>
          <p:cNvPr id="12" name="progress-track-9">
            <a:extLst xmlns:a="http://schemas.openxmlformats.org/drawingml/2006/main">
              <a:ext uri="{FF2B5EF4-FFF2-40B4-BE49-F238E27FC236}">
                <a16:creationId xmlns:a16="http://schemas.microsoft.com/office/drawing/2014/main" id="{D48DCF3E-9045-4C64-96A1-713B14BE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9">
            <a:extLst xmlns:a="http://schemas.openxmlformats.org/drawingml/2006/main">
              <a:ext uri="{FF2B5EF4-FFF2-40B4-BE49-F238E27FC236}">
                <a16:creationId xmlns:a16="http://schemas.microsoft.com/office/drawing/2014/main" id="{B11EDB3A-556C-435D-9732-6E7BFACFF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5809129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Auditpakete-frame">
            <a:extLst xmlns:a="http://schemas.openxmlformats.org/drawingml/2006/main">
              <a:ext uri="{FF2B5EF4-FFF2-40B4-BE49-F238E27FC236}">
                <a16:creationId xmlns:a16="http://schemas.microsoft.com/office/drawing/2014/main" id="{79416818-9C4D-4D48-A40B-0CF195B4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62da6c09e5426f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</p:spTree>
    <p:extLst>
      <p:ext uri="{BB962C8B-B14F-4D97-AF65-F5344CB8AC3E}">
        <p14:creationId xmlns:p14="http://schemas.microsoft.com/office/powerpoint/2010/main" val="3104107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mbient-gold-10">
            <a:extLst xmlns:a="http://schemas.openxmlformats.org/drawingml/2006/main">
              <a:ext uri="{FF2B5EF4-FFF2-40B4-BE49-F238E27FC236}">
                <a16:creationId xmlns:a16="http://schemas.microsoft.com/office/drawing/2014/main" id="{C6B98ABB-4CB7-4D09-8141-DE9234CE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0">
            <a:extLst xmlns:a="http://schemas.openxmlformats.org/drawingml/2006/main">
              <a:ext uri="{FF2B5EF4-FFF2-40B4-BE49-F238E27FC236}">
                <a16:creationId xmlns:a16="http://schemas.microsoft.com/office/drawing/2014/main" id="{1BCF5C6C-C4C9-4A49-AF3C-CF8BAEB9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0">
            <a:extLst xmlns:a="http://schemas.openxmlformats.org/drawingml/2006/main">
              <a:ext uri="{FF2B5EF4-FFF2-40B4-BE49-F238E27FC236}">
                <a16:creationId xmlns:a16="http://schemas.microsoft.com/office/drawing/2014/main" id="{6ECEFBF8-A9D1-4C1F-9828-3C9E9440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0">
            <a:extLst xmlns:a="http://schemas.openxmlformats.org/drawingml/2006/main">
              <a:ext uri="{FF2B5EF4-FFF2-40B4-BE49-F238E27FC236}">
                <a16:creationId xmlns:a16="http://schemas.microsoft.com/office/drawing/2014/main" id="{03619A77-55BD-4BF7-BDC8-6DB439D1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0">
            <a:extLst xmlns:a="http://schemas.openxmlformats.org/drawingml/2006/main">
              <a:ext uri="{FF2B5EF4-FFF2-40B4-BE49-F238E27FC236}">
                <a16:creationId xmlns:a16="http://schemas.microsoft.com/office/drawing/2014/main" id="{6A6115E2-EF8F-409A-9742-380EA51AE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0">
            <a:extLst xmlns:a="http://schemas.openxmlformats.org/drawingml/2006/main">
              <a:ext uri="{FF2B5EF4-FFF2-40B4-BE49-F238E27FC236}">
                <a16:creationId xmlns:a16="http://schemas.microsoft.com/office/drawing/2014/main" id="{FCE4F064-3F61-47A2-AAC3-84C3E8E4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0">
            <a:extLst xmlns:a="http://schemas.openxmlformats.org/drawingml/2006/main">
              <a:ext uri="{FF2B5EF4-FFF2-40B4-BE49-F238E27FC236}">
                <a16:creationId xmlns:a16="http://schemas.microsoft.com/office/drawing/2014/main" id="{8BA9FE3C-51CB-4D06-BF2A-88A32A39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10</a:t>
            </a:r>
          </a:p>
        </p:txBody>
      </p:sp>
      <p:sp>
        <p:nvSpPr>
          <p:cNvPr id="8" name="eyebrow-10">
            <a:extLst xmlns:a="http://schemas.openxmlformats.org/drawingml/2006/main">
              <a:ext uri="{FF2B5EF4-FFF2-40B4-BE49-F238E27FC236}">
                <a16:creationId xmlns:a16="http://schemas.microsoft.com/office/drawing/2014/main" id="{7898CEB8-36CC-45C3-AADE-FC09C520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DOKUMENTGENERATOR</a:t>
            </a:r>
          </a:p>
        </p:txBody>
      </p:sp>
      <p:sp>
        <p:nvSpPr>
          <p:cNvPr id="9" name="eyebrow-rule-10">
            <a:extLst xmlns:a="http://schemas.openxmlformats.org/drawingml/2006/main">
              <a:ext uri="{FF2B5EF4-FFF2-40B4-BE49-F238E27FC236}">
                <a16:creationId xmlns:a16="http://schemas.microsoft.com/office/drawing/2014/main" id="{0D165044-B965-468B-9997-8EBBEA65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0">
            <a:extLst xmlns:a="http://schemas.openxmlformats.org/drawingml/2006/main">
              <a:ext uri="{FF2B5EF4-FFF2-40B4-BE49-F238E27FC236}">
                <a16:creationId xmlns:a16="http://schemas.microsoft.com/office/drawing/2014/main" id="{F392997B-46DF-4551-B313-37FCCA53E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Aus Fachangaben entstehen freigabefähige Dokumente.</a:t>
            </a:r>
          </a:p>
        </p:txBody>
      </p:sp>
      <p:sp>
        <p:nvSpPr>
          <p:cNvPr id="11" name="subtitle-10">
            <a:extLst xmlns:a="http://schemas.openxmlformats.org/drawingml/2006/main">
              <a:ext uri="{FF2B5EF4-FFF2-40B4-BE49-F238E27FC236}">
                <a16:creationId xmlns:a16="http://schemas.microsoft.com/office/drawing/2014/main" id="{D3F14484-E86D-4DF9-ABC7-AA066C6E8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14 Vorlagen, Versionierung und Freigabestand statt Rohtext zum Nacharbeiten.</a:t>
            </a:r>
          </a:p>
        </p:txBody>
      </p:sp>
      <p:sp>
        <p:nvSpPr>
          <p:cNvPr id="12" name="progress-track-10">
            <a:extLst xmlns:a="http://schemas.openxmlformats.org/drawingml/2006/main">
              <a:ext uri="{FF2B5EF4-FFF2-40B4-BE49-F238E27FC236}">
                <a16:creationId xmlns:a16="http://schemas.microsoft.com/office/drawing/2014/main" id="{C10AB2BC-A693-41E6-B762-A661CCA3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0">
            <a:extLst xmlns:a="http://schemas.openxmlformats.org/drawingml/2006/main">
              <a:ext uri="{FF2B5EF4-FFF2-40B4-BE49-F238E27FC236}">
                <a16:creationId xmlns:a16="http://schemas.microsoft.com/office/drawing/2014/main" id="{42C29E04-5CED-4F9B-BE93-184F161B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6454588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Dokumentgenerator-frame">
            <a:extLst xmlns:a="http://schemas.openxmlformats.org/drawingml/2006/main">
              <a:ext uri="{FF2B5EF4-FFF2-40B4-BE49-F238E27FC236}">
                <a16:creationId xmlns:a16="http://schemas.microsoft.com/office/drawing/2014/main" id="{008BA783-E855-4662-B776-C0ED5C91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231427eb64fec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</p:spTree>
    <p:extLst>
      <p:ext uri="{BB962C8B-B14F-4D97-AF65-F5344CB8AC3E}">
        <p14:creationId xmlns:p14="http://schemas.microsoft.com/office/powerpoint/2010/main" val="17668640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mbient-gold-11">
            <a:extLst xmlns:a="http://schemas.openxmlformats.org/drawingml/2006/main">
              <a:ext uri="{FF2B5EF4-FFF2-40B4-BE49-F238E27FC236}">
                <a16:creationId xmlns:a16="http://schemas.microsoft.com/office/drawing/2014/main" id="{37F50782-7950-44EB-8E0A-A4D228F7A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1">
            <a:extLst xmlns:a="http://schemas.openxmlformats.org/drawingml/2006/main">
              <a:ext uri="{FF2B5EF4-FFF2-40B4-BE49-F238E27FC236}">
                <a16:creationId xmlns:a16="http://schemas.microsoft.com/office/drawing/2014/main" id="{AAE3814A-6C4D-44C2-97C2-C92722A7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1">
            <a:extLst xmlns:a="http://schemas.openxmlformats.org/drawingml/2006/main">
              <a:ext uri="{FF2B5EF4-FFF2-40B4-BE49-F238E27FC236}">
                <a16:creationId xmlns:a16="http://schemas.microsoft.com/office/drawing/2014/main" id="{0FA1BF40-2996-40B1-85C8-501E1352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1">
            <a:extLst xmlns:a="http://schemas.openxmlformats.org/drawingml/2006/main">
              <a:ext uri="{FF2B5EF4-FFF2-40B4-BE49-F238E27FC236}">
                <a16:creationId xmlns:a16="http://schemas.microsoft.com/office/drawing/2014/main" id="{FCDD32DD-AF44-49C6-BDF3-2FCA3892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1">
            <a:extLst xmlns:a="http://schemas.openxmlformats.org/drawingml/2006/main">
              <a:ext uri="{FF2B5EF4-FFF2-40B4-BE49-F238E27FC236}">
                <a16:creationId xmlns:a16="http://schemas.microsoft.com/office/drawing/2014/main" id="{D8D00D9F-AA64-4CF6-BB66-33D441F92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1">
            <a:extLst xmlns:a="http://schemas.openxmlformats.org/drawingml/2006/main">
              <a:ext uri="{FF2B5EF4-FFF2-40B4-BE49-F238E27FC236}">
                <a16:creationId xmlns:a16="http://schemas.microsoft.com/office/drawing/2014/main" id="{5E7C3471-B511-4FE3-B7D1-DA649FBB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1">
            <a:extLst xmlns:a="http://schemas.openxmlformats.org/drawingml/2006/main">
              <a:ext uri="{FF2B5EF4-FFF2-40B4-BE49-F238E27FC236}">
                <a16:creationId xmlns:a16="http://schemas.microsoft.com/office/drawing/2014/main" id="{40FBC8C8-9A7E-4420-9632-4ED903D6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11</a:t>
            </a:r>
          </a:p>
        </p:txBody>
      </p:sp>
      <p:sp>
        <p:nvSpPr>
          <p:cNvPr id="8" name="eyebrow-11">
            <a:extLst xmlns:a="http://schemas.openxmlformats.org/drawingml/2006/main">
              <a:ext uri="{FF2B5EF4-FFF2-40B4-BE49-F238E27FC236}">
                <a16:creationId xmlns:a16="http://schemas.microsoft.com/office/drawing/2014/main" id="{4B0B76F6-CFA7-457D-BA3B-560F8C66A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RECHTSMONITORING</a:t>
            </a:r>
          </a:p>
        </p:txBody>
      </p:sp>
      <p:sp>
        <p:nvSpPr>
          <p:cNvPr id="9" name="eyebrow-rule-11">
            <a:extLst xmlns:a="http://schemas.openxmlformats.org/drawingml/2006/main">
              <a:ext uri="{FF2B5EF4-FFF2-40B4-BE49-F238E27FC236}">
                <a16:creationId xmlns:a16="http://schemas.microsoft.com/office/drawing/2014/main" id="{16F26998-FF23-4451-8750-3E8DEC60E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1">
            <a:extLst xmlns:a="http://schemas.openxmlformats.org/drawingml/2006/main">
              <a:ext uri="{FF2B5EF4-FFF2-40B4-BE49-F238E27FC236}">
                <a16:creationId xmlns:a16="http://schemas.microsoft.com/office/drawing/2014/main" id="{7A15007F-04BB-43D0-A332-A877666C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Die Rechtslage ändert sich. Das Register merkt es.</a:t>
            </a:r>
          </a:p>
        </p:txBody>
      </p:sp>
      <p:sp>
        <p:nvSpPr>
          <p:cNvPr id="11" name="subtitle-11">
            <a:extLst xmlns:a="http://schemas.openxmlformats.org/drawingml/2006/main">
              <a:ext uri="{FF2B5EF4-FFF2-40B4-BE49-F238E27FC236}">
                <a16:creationId xmlns:a16="http://schemas.microsoft.com/office/drawing/2014/main" id="{6646AC84-FD84-4739-A4ED-80B21447F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Amtliche Quellen, versionierte Lesefassungen und Wiedervorlage mit Frist.</a:t>
            </a:r>
          </a:p>
        </p:txBody>
      </p:sp>
      <p:sp>
        <p:nvSpPr>
          <p:cNvPr id="12" name="progress-track-11">
            <a:extLst xmlns:a="http://schemas.openxmlformats.org/drawingml/2006/main">
              <a:ext uri="{FF2B5EF4-FFF2-40B4-BE49-F238E27FC236}">
                <a16:creationId xmlns:a16="http://schemas.microsoft.com/office/drawing/2014/main" id="{CE5943AF-9B4B-4120-AAB4-0BF49183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1">
            <a:extLst xmlns:a="http://schemas.openxmlformats.org/drawingml/2006/main">
              <a:ext uri="{FF2B5EF4-FFF2-40B4-BE49-F238E27FC236}">
                <a16:creationId xmlns:a16="http://schemas.microsoft.com/office/drawing/2014/main" id="{2BA9B786-EFD4-45DA-9654-5F550E690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7100047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Rechtsmonitoring-frame">
            <a:extLst xmlns:a="http://schemas.openxmlformats.org/drawingml/2006/main">
              <a:ext uri="{FF2B5EF4-FFF2-40B4-BE49-F238E27FC236}">
                <a16:creationId xmlns:a16="http://schemas.microsoft.com/office/drawing/2014/main" id="{EFBF0D5F-190F-4358-8AD1-1E0F8339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dc44dd245a4e40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</p:spTree>
    <p:extLst>
      <p:ext uri="{BB962C8B-B14F-4D97-AF65-F5344CB8AC3E}">
        <p14:creationId xmlns:p14="http://schemas.microsoft.com/office/powerpoint/2010/main" val="16353257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mbient-gold-12">
            <a:extLst xmlns:a="http://schemas.openxmlformats.org/drawingml/2006/main">
              <a:ext uri="{FF2B5EF4-FFF2-40B4-BE49-F238E27FC236}">
                <a16:creationId xmlns:a16="http://schemas.microsoft.com/office/drawing/2014/main" id="{1080ACD2-CB63-46A3-BEB6-2174EE9C5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2">
            <a:extLst xmlns:a="http://schemas.openxmlformats.org/drawingml/2006/main">
              <a:ext uri="{FF2B5EF4-FFF2-40B4-BE49-F238E27FC236}">
                <a16:creationId xmlns:a16="http://schemas.microsoft.com/office/drawing/2014/main" id="{4C35E011-9B6D-4BDA-8800-D86C5040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2">
            <a:extLst xmlns:a="http://schemas.openxmlformats.org/drawingml/2006/main">
              <a:ext uri="{FF2B5EF4-FFF2-40B4-BE49-F238E27FC236}">
                <a16:creationId xmlns:a16="http://schemas.microsoft.com/office/drawing/2014/main" id="{0D2B56C1-31D0-49A4-9755-AA206E47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2">
            <a:extLst xmlns:a="http://schemas.openxmlformats.org/drawingml/2006/main">
              <a:ext uri="{FF2B5EF4-FFF2-40B4-BE49-F238E27FC236}">
                <a16:creationId xmlns:a16="http://schemas.microsoft.com/office/drawing/2014/main" id="{60525AE9-5B50-4DE5-952A-B078013A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2">
            <a:extLst xmlns:a="http://schemas.openxmlformats.org/drawingml/2006/main">
              <a:ext uri="{FF2B5EF4-FFF2-40B4-BE49-F238E27FC236}">
                <a16:creationId xmlns:a16="http://schemas.microsoft.com/office/drawing/2014/main" id="{A6D6C14F-665D-47C6-A492-83BC3897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2">
            <a:extLst xmlns:a="http://schemas.openxmlformats.org/drawingml/2006/main">
              <a:ext uri="{FF2B5EF4-FFF2-40B4-BE49-F238E27FC236}">
                <a16:creationId xmlns:a16="http://schemas.microsoft.com/office/drawing/2014/main" id="{82C3736E-8639-4E0F-85AC-F71234B8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2">
            <a:extLst xmlns:a="http://schemas.openxmlformats.org/drawingml/2006/main">
              <a:ext uri="{FF2B5EF4-FFF2-40B4-BE49-F238E27FC236}">
                <a16:creationId xmlns:a16="http://schemas.microsoft.com/office/drawing/2014/main" id="{A32AE913-DB48-4BB9-BAFA-CF35717D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12</a:t>
            </a:r>
          </a:p>
        </p:txBody>
      </p:sp>
      <p:sp>
        <p:nvSpPr>
          <p:cNvPr id="8" name="eyebrow-12">
            <a:extLst xmlns:a="http://schemas.openxmlformats.org/drawingml/2006/main">
              <a:ext uri="{FF2B5EF4-FFF2-40B4-BE49-F238E27FC236}">
                <a16:creationId xmlns:a16="http://schemas.microsoft.com/office/drawing/2014/main" id="{2B7855DC-4948-409C-A891-2F9134BD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KI IM PRODUKT</a:t>
            </a:r>
          </a:p>
        </p:txBody>
      </p:sp>
      <p:sp>
        <p:nvSpPr>
          <p:cNvPr id="9" name="eyebrow-rule-12">
            <a:extLst xmlns:a="http://schemas.openxmlformats.org/drawingml/2006/main">
              <a:ext uri="{FF2B5EF4-FFF2-40B4-BE49-F238E27FC236}">
                <a16:creationId xmlns:a16="http://schemas.microsoft.com/office/drawing/2014/main" id="{CB6DCE88-750C-4A0C-9E83-C7029A2C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2">
            <a:extLst xmlns:a="http://schemas.openxmlformats.org/drawingml/2006/main">
              <a:ext uri="{FF2B5EF4-FFF2-40B4-BE49-F238E27FC236}">
                <a16:creationId xmlns:a16="http://schemas.microsoft.com/office/drawing/2014/main" id="{B28B3202-1E58-49A2-A8E0-6341AA63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Quellenbindung und Modelldrift werden getrennt kontrolliert.</a:t>
            </a:r>
          </a:p>
        </p:txBody>
      </p:sp>
      <p:sp>
        <p:nvSpPr>
          <p:cNvPr id="11" name="subtitle-12">
            <a:extLst xmlns:a="http://schemas.openxmlformats.org/drawingml/2006/main">
              <a:ext uri="{FF2B5EF4-FFF2-40B4-BE49-F238E27FC236}">
                <a16:creationId xmlns:a16="http://schemas.microsoft.com/office/drawing/2014/main" id="{4538B70A-F463-4FBF-816A-15437A43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Provider, Modell, Fehler, Latenz und Kosten stammen aus realen Betriebsdaten; Änderungen lösen eine Prüfung aus.</a:t>
            </a:r>
          </a:p>
        </p:txBody>
      </p:sp>
      <p:sp>
        <p:nvSpPr>
          <p:cNvPr id="12" name="progress-track-12">
            <a:extLst xmlns:a="http://schemas.openxmlformats.org/drawingml/2006/main">
              <a:ext uri="{FF2B5EF4-FFF2-40B4-BE49-F238E27FC236}">
                <a16:creationId xmlns:a16="http://schemas.microsoft.com/office/drawing/2014/main" id="{9213E6D0-E60E-48D6-8BF6-7E7A35068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2">
            <a:extLst xmlns:a="http://schemas.openxmlformats.org/drawingml/2006/main">
              <a:ext uri="{FF2B5EF4-FFF2-40B4-BE49-F238E27FC236}">
                <a16:creationId xmlns:a16="http://schemas.microsoft.com/office/drawing/2014/main" id="{FB2FF489-8A8C-4599-828E-6B3AFDCA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7745506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advisor-frame">
            <a:extLst xmlns:a="http://schemas.openxmlformats.org/drawingml/2006/main">
              <a:ext uri="{FF2B5EF4-FFF2-40B4-BE49-F238E27FC236}">
                <a16:creationId xmlns:a16="http://schemas.microsoft.com/office/drawing/2014/main" id="{427F57B7-8FAD-4241-BC54-3FC9970E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5334000" cy="40005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5760d94e57449b"/>
          <a:srcRect xmlns:a="http://schemas.openxmlformats.org/drawingml/2006/main" l="20868" t="0" r="208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2247900"/>
            <a:ext cx="5105400" cy="3771900"/>
          </a:xfrm>
          <a:prstGeom xmlns:a="http://schemas.openxmlformats.org/drawingml/2006/main" prst="roundRect">
            <a:avLst>
              <a:gd name="adj" fmla="val 2020"/>
            </a:avLst>
          </a:prstGeom>
        </p:spPr>
      </p:pic>
      <p:sp>
        <p:nvSpPr>
          <p:cNvPr id="16" name="analysis-frame">
            <a:extLst xmlns:a="http://schemas.openxmlformats.org/drawingml/2006/main">
              <a:ext uri="{FF2B5EF4-FFF2-40B4-BE49-F238E27FC236}">
                <a16:creationId xmlns:a16="http://schemas.microsoft.com/office/drawing/2014/main" id="{28918154-292D-43CE-A893-10DF11DD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33600"/>
            <a:ext cx="5334000" cy="40005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45b4e9c89245c4"/>
          <a:srcRect xmlns:a="http://schemas.openxmlformats.org/drawingml/2006/main" l="20868" t="0" r="208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2700" y="2247900"/>
            <a:ext cx="5105400" cy="3771900"/>
          </a:xfrm>
          <a:prstGeom xmlns:a="http://schemas.openxmlformats.org/drawingml/2006/main" prst="roundRect">
            <a:avLst>
              <a:gd name="adj" fmla="val 2020"/>
            </a:avLst>
          </a:prstGeom>
        </p:spPr>
      </p:pic>
    </p:spTree>
    <p:extLst>
      <p:ext uri="{BB962C8B-B14F-4D97-AF65-F5344CB8AC3E}">
        <p14:creationId xmlns:p14="http://schemas.microsoft.com/office/powerpoint/2010/main" val="19893009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ambient-gold-13">
            <a:extLst xmlns:a="http://schemas.openxmlformats.org/drawingml/2006/main">
              <a:ext uri="{FF2B5EF4-FFF2-40B4-BE49-F238E27FC236}">
                <a16:creationId xmlns:a16="http://schemas.microsoft.com/office/drawing/2014/main" id="{60EDE19A-E101-4BED-A83C-58F787A7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3">
            <a:extLst xmlns:a="http://schemas.openxmlformats.org/drawingml/2006/main">
              <a:ext uri="{FF2B5EF4-FFF2-40B4-BE49-F238E27FC236}">
                <a16:creationId xmlns:a16="http://schemas.microsoft.com/office/drawing/2014/main" id="{1DDD6840-BE19-4DE5-8381-9797419A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3">
            <a:extLst xmlns:a="http://schemas.openxmlformats.org/drawingml/2006/main">
              <a:ext uri="{FF2B5EF4-FFF2-40B4-BE49-F238E27FC236}">
                <a16:creationId xmlns:a16="http://schemas.microsoft.com/office/drawing/2014/main" id="{104F7B76-F36F-4CB8-9024-3ED468FC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3">
            <a:extLst xmlns:a="http://schemas.openxmlformats.org/drawingml/2006/main">
              <a:ext uri="{FF2B5EF4-FFF2-40B4-BE49-F238E27FC236}">
                <a16:creationId xmlns:a16="http://schemas.microsoft.com/office/drawing/2014/main" id="{AB48636A-0B56-4EA0-90B9-9AA3E7AE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3">
            <a:extLst xmlns:a="http://schemas.openxmlformats.org/drawingml/2006/main">
              <a:ext uri="{FF2B5EF4-FFF2-40B4-BE49-F238E27FC236}">
                <a16:creationId xmlns:a16="http://schemas.microsoft.com/office/drawing/2014/main" id="{89011C77-235E-4FCA-A2DD-3D584A2A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3">
            <a:extLst xmlns:a="http://schemas.openxmlformats.org/drawingml/2006/main">
              <a:ext uri="{FF2B5EF4-FFF2-40B4-BE49-F238E27FC236}">
                <a16:creationId xmlns:a16="http://schemas.microsoft.com/office/drawing/2014/main" id="{4B8D5D35-4BC5-4B50-8671-F1071C8E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3">
            <a:extLst xmlns:a="http://schemas.openxmlformats.org/drawingml/2006/main">
              <a:ext uri="{FF2B5EF4-FFF2-40B4-BE49-F238E27FC236}">
                <a16:creationId xmlns:a16="http://schemas.microsoft.com/office/drawing/2014/main" id="{99236478-BCBD-4936-A401-F8FBBF42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13</a:t>
            </a:r>
          </a:p>
        </p:txBody>
      </p:sp>
      <p:sp>
        <p:nvSpPr>
          <p:cNvPr id="8" name="eyebrow-13">
            <a:extLst xmlns:a="http://schemas.openxmlformats.org/drawingml/2006/main">
              <a:ext uri="{FF2B5EF4-FFF2-40B4-BE49-F238E27FC236}">
                <a16:creationId xmlns:a16="http://schemas.microsoft.com/office/drawing/2014/main" id="{B60B890F-1CED-4C2F-9B6F-A13BB1C8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ARTIKEL 50</a:t>
            </a:r>
          </a:p>
        </p:txBody>
      </p:sp>
      <p:sp>
        <p:nvSpPr>
          <p:cNvPr id="9" name="eyebrow-rule-13">
            <a:extLst xmlns:a="http://schemas.openxmlformats.org/drawingml/2006/main">
              <a:ext uri="{FF2B5EF4-FFF2-40B4-BE49-F238E27FC236}">
                <a16:creationId xmlns:a16="http://schemas.microsoft.com/office/drawing/2014/main" id="{461EDFED-CBF0-4956-99F7-D50DB047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3">
            <a:extLst xmlns:a="http://schemas.openxmlformats.org/drawingml/2006/main">
              <a:ext uri="{FF2B5EF4-FFF2-40B4-BE49-F238E27FC236}">
                <a16:creationId xmlns:a16="http://schemas.microsoft.com/office/drawing/2014/main" id="{22148C65-5B79-49ED-868F-BBC31222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Der nächste konkrete Termin ist der 2. Dezember 2026.</a:t>
            </a:r>
          </a:p>
        </p:txBody>
      </p:sp>
      <p:sp>
        <p:nvSpPr>
          <p:cNvPr id="11" name="subtitle-13">
            <a:extLst xmlns:a="http://schemas.openxmlformats.org/drawingml/2006/main">
              <a:ext uri="{FF2B5EF4-FFF2-40B4-BE49-F238E27FC236}">
                <a16:creationId xmlns:a16="http://schemas.microsoft.com/office/drawing/2014/main" id="{96718EBD-E24D-4F9B-9F1E-23FAABAB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Bestandssysteme mit generativen Ausgaben brauchen eine maschinenlesbare Kennzeichnung.</a:t>
            </a:r>
          </a:p>
        </p:txBody>
      </p:sp>
      <p:sp>
        <p:nvSpPr>
          <p:cNvPr id="12" name="progress-track-13">
            <a:extLst xmlns:a="http://schemas.openxmlformats.org/drawingml/2006/main">
              <a:ext uri="{FF2B5EF4-FFF2-40B4-BE49-F238E27FC236}">
                <a16:creationId xmlns:a16="http://schemas.microsoft.com/office/drawing/2014/main" id="{3713C1F3-0B5C-4380-833B-B3B54B20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3">
            <a:extLst xmlns:a="http://schemas.openxmlformats.org/drawingml/2006/main">
              <a:ext uri="{FF2B5EF4-FFF2-40B4-BE49-F238E27FC236}">
                <a16:creationId xmlns:a16="http://schemas.microsoft.com/office/drawing/2014/main" id="{A3E298E1-B8E7-4765-927F-0AD85224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839096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deadline">
            <a:extLst xmlns:a="http://schemas.openxmlformats.org/drawingml/2006/main">
              <a:ext uri="{FF2B5EF4-FFF2-40B4-BE49-F238E27FC236}">
                <a16:creationId xmlns:a16="http://schemas.microsoft.com/office/drawing/2014/main" id="{459E9D05-E023-4F6F-9CC8-55749333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49530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FF6E3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deadline-accent">
            <a:extLst xmlns:a="http://schemas.openxmlformats.org/drawingml/2006/main">
              <a:ext uri="{FF2B5EF4-FFF2-40B4-BE49-F238E27FC236}">
                <a16:creationId xmlns:a16="http://schemas.microsoft.com/office/drawing/2014/main" id="{07166699-5586-4CF0-B260-152D371F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6" name="deadline-label">
            <a:extLst xmlns:a="http://schemas.openxmlformats.org/drawingml/2006/main">
              <a:ext uri="{FF2B5EF4-FFF2-40B4-BE49-F238E27FC236}">
                <a16:creationId xmlns:a16="http://schemas.microsoft.com/office/drawing/2014/main" id="{9CE98E2E-BA03-4365-B5D1-06E5AF1B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95550"/>
            <a:ext cx="4552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Kennzeichnung synthetischer Inhalte</a:t>
            </a:r>
          </a:p>
        </p:txBody>
      </p:sp>
      <p:sp>
        <p:nvSpPr>
          <p:cNvPr id="17" name="deadline-body">
            <a:extLst xmlns:a="http://schemas.openxmlformats.org/drawingml/2006/main">
              <a:ext uri="{FF2B5EF4-FFF2-40B4-BE49-F238E27FC236}">
                <a16:creationId xmlns:a16="http://schemas.microsoft.com/office/drawing/2014/main" id="{FC246D7C-F619-43FE-AB0C-25D15AAB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76550"/>
            <a:ext cx="45529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Für neu in Verkehr gebrachte Systeme gilt die Pflicht seit 2. August 2026. Für bestimmte Bestandssysteme läuft die Übergangsfrist bis 2. Dezember 2026.</a:t>
            </a:r>
          </a:p>
        </p:txBody>
      </p:sp>
      <p:sp>
        <p:nvSpPr>
          <p:cNvPr id="18" name="guardrail">
            <a:extLst xmlns:a="http://schemas.openxmlformats.org/drawingml/2006/main">
              <a:ext uri="{FF2B5EF4-FFF2-40B4-BE49-F238E27FC236}">
                <a16:creationId xmlns:a16="http://schemas.microsoft.com/office/drawing/2014/main" id="{04F9F958-229F-44D2-B439-BC75E0833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49530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guardrail-accent">
            <a:extLst xmlns:a="http://schemas.openxmlformats.org/drawingml/2006/main">
              <a:ext uri="{FF2B5EF4-FFF2-40B4-BE49-F238E27FC236}">
                <a16:creationId xmlns:a16="http://schemas.microsoft.com/office/drawing/2014/main" id="{76AEEC3C-5B17-4CEC-834C-0A5DDCA9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A70"/>
          </a:solidFill>
          <a:ln xmlns:a="http://schemas.openxmlformats.org/drawingml/2006/main" w="0">
            <a:solidFill>
              <a:srgbClr val="238A70"/>
            </a:solidFill>
            <a:prstDash val="solid"/>
          </a:ln>
        </p:spPr>
      </p:sp>
      <p:sp>
        <p:nvSpPr>
          <p:cNvPr id="20" name="guardrail-label">
            <a:extLst xmlns:a="http://schemas.openxmlformats.org/drawingml/2006/main">
              <a:ext uri="{FF2B5EF4-FFF2-40B4-BE49-F238E27FC236}">
                <a16:creationId xmlns:a16="http://schemas.microsoft.com/office/drawing/2014/main" id="{59B1C455-298D-49D9-8B07-90D337A5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62450"/>
            <a:ext cx="4552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Leitplanken statt Halluzination</a:t>
            </a:r>
          </a:p>
        </p:txBody>
      </p:sp>
      <p:sp>
        <p:nvSpPr>
          <p:cNvPr id="21" name="guardrail-body">
            <a:extLst xmlns:a="http://schemas.openxmlformats.org/drawingml/2006/main">
              <a:ext uri="{FF2B5EF4-FFF2-40B4-BE49-F238E27FC236}">
                <a16:creationId xmlns:a16="http://schemas.microsoft.com/office/drawing/2014/main" id="{82991CF8-C6D3-4100-BFDB-081AE4D33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43450"/>
            <a:ext cx="45529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Antworten ohne belegbare Quelle werden abgewiesen. Externe Verarbeitung bleibt bis zur ausdrücklichen Freigabe deaktiviert.</a:t>
            </a:r>
          </a:p>
        </p:txBody>
      </p:sp>
      <p:sp>
        <p:nvSpPr>
          <p:cNvPr id="22" name="Quellengebundene Vorprüfung-frame">
            <a:extLst xmlns:a="http://schemas.openxmlformats.org/drawingml/2006/main">
              <a:ext uri="{FF2B5EF4-FFF2-40B4-BE49-F238E27FC236}">
                <a16:creationId xmlns:a16="http://schemas.microsoft.com/office/drawing/2014/main" id="{B656FD44-23E6-4591-A89D-405D0468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228850"/>
            <a:ext cx="5581650" cy="3638550"/>
          </a:xfrm>
          <a:prstGeom xmlns:a="http://schemas.openxmlformats.org/drawingml/2006/main" prst="roundRect">
            <a:avLst>
              <a:gd name="adj" fmla="val 41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12d93359e44dbd"/>
          <a:stretch xmlns:a="http://schemas.openxmlformats.org/drawingml/2006/main"/>
        </p:blipFill>
        <p:spPr>
          <a:xfrm xmlns:a="http://schemas.openxmlformats.org/drawingml/2006/main">
            <a:off x="6115050" y="2887806"/>
            <a:ext cx="5391150" cy="2320637"/>
          </a:xfrm>
          <a:prstGeom xmlns:a="http://schemas.openxmlformats.org/drawingml/2006/main" prst="roundRect">
            <a:avLst>
              <a:gd name="adj" fmla="val 2210"/>
            </a:avLst>
          </a:prstGeom>
        </p:spPr>
      </p:pic>
    </p:spTree>
    <p:extLst>
      <p:ext uri="{BB962C8B-B14F-4D97-AF65-F5344CB8AC3E}">
        <p14:creationId xmlns:p14="http://schemas.microsoft.com/office/powerpoint/2010/main" val="70023410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mbient-gold-14">
            <a:extLst xmlns:a="http://schemas.openxmlformats.org/drawingml/2006/main">
              <a:ext uri="{FF2B5EF4-FFF2-40B4-BE49-F238E27FC236}">
                <a16:creationId xmlns:a16="http://schemas.microsoft.com/office/drawing/2014/main" id="{B4AC6523-C402-453F-9E56-E19565E6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4">
            <a:extLst xmlns:a="http://schemas.openxmlformats.org/drawingml/2006/main">
              <a:ext uri="{FF2B5EF4-FFF2-40B4-BE49-F238E27FC236}">
                <a16:creationId xmlns:a16="http://schemas.microsoft.com/office/drawing/2014/main" id="{1CF648CF-7DB7-4174-83F0-3AF7309F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4">
            <a:extLst xmlns:a="http://schemas.openxmlformats.org/drawingml/2006/main">
              <a:ext uri="{FF2B5EF4-FFF2-40B4-BE49-F238E27FC236}">
                <a16:creationId xmlns:a16="http://schemas.microsoft.com/office/drawing/2014/main" id="{773BDD3A-22B3-4113-9878-C2AB9BCE8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4">
            <a:extLst xmlns:a="http://schemas.openxmlformats.org/drawingml/2006/main">
              <a:ext uri="{FF2B5EF4-FFF2-40B4-BE49-F238E27FC236}">
                <a16:creationId xmlns:a16="http://schemas.microsoft.com/office/drawing/2014/main" id="{DA8E8BED-3734-42D1-B78D-5E638D32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4">
            <a:extLst xmlns:a="http://schemas.openxmlformats.org/drawingml/2006/main">
              <a:ext uri="{FF2B5EF4-FFF2-40B4-BE49-F238E27FC236}">
                <a16:creationId xmlns:a16="http://schemas.microsoft.com/office/drawing/2014/main" id="{BDDFE2FF-B3DC-48E2-91ED-4E7BCD2D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4">
            <a:extLst xmlns:a="http://schemas.openxmlformats.org/drawingml/2006/main">
              <a:ext uri="{FF2B5EF4-FFF2-40B4-BE49-F238E27FC236}">
                <a16:creationId xmlns:a16="http://schemas.microsoft.com/office/drawing/2014/main" id="{A0FA8336-8C60-4CF4-8073-AA3242B2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4">
            <a:extLst xmlns:a="http://schemas.openxmlformats.org/drawingml/2006/main">
              <a:ext uri="{FF2B5EF4-FFF2-40B4-BE49-F238E27FC236}">
                <a16:creationId xmlns:a16="http://schemas.microsoft.com/office/drawing/2014/main" id="{1FC96A60-6E53-4DDB-A791-4E5B537F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14</a:t>
            </a:r>
          </a:p>
        </p:txBody>
      </p:sp>
      <p:sp>
        <p:nvSpPr>
          <p:cNvPr id="8" name="eyebrow-14">
            <a:extLst xmlns:a="http://schemas.openxmlformats.org/drawingml/2006/main">
              <a:ext uri="{FF2B5EF4-FFF2-40B4-BE49-F238E27FC236}">
                <a16:creationId xmlns:a16="http://schemas.microsoft.com/office/drawing/2014/main" id="{FB6A0DA0-7C8E-4FFD-943D-265521F5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ARTIKEL 4</a:t>
            </a:r>
          </a:p>
        </p:txBody>
      </p:sp>
      <p:sp>
        <p:nvSpPr>
          <p:cNvPr id="9" name="eyebrow-rule-14">
            <a:extLst xmlns:a="http://schemas.openxmlformats.org/drawingml/2006/main">
              <a:ext uri="{FF2B5EF4-FFF2-40B4-BE49-F238E27FC236}">
                <a16:creationId xmlns:a16="http://schemas.microsoft.com/office/drawing/2014/main" id="{94AD87FE-BC7B-4CE6-95F8-7DB7A5116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4">
            <a:extLst xmlns:a="http://schemas.openxmlformats.org/drawingml/2006/main">
              <a:ext uri="{FF2B5EF4-FFF2-40B4-BE49-F238E27FC236}">
                <a16:creationId xmlns:a16="http://schemas.microsoft.com/office/drawing/2014/main" id="{9A941156-21D5-44E0-A856-AFCFFF93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Unterstützende Maßnahmen, Wissenstest und Wiedervorlage.</a:t>
            </a:r>
          </a:p>
        </p:txBody>
      </p:sp>
      <p:sp>
        <p:nvSpPr>
          <p:cNvPr id="11" name="subtitle-14">
            <a:extLst xmlns:a="http://schemas.openxmlformats.org/drawingml/2006/main">
              <a:ext uri="{FF2B5EF4-FFF2-40B4-BE49-F238E27FC236}">
                <a16:creationId xmlns:a16="http://schemas.microsoft.com/office/drawing/2014/main" id="{85967637-351E-4BDD-8600-71404C65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Rollenbasierte Lernpfade und Nachweise; kein versprochenes Kompetenzniveau und keine behördliche Zertifizierung.</a:t>
            </a:r>
          </a:p>
        </p:txBody>
      </p:sp>
      <p:sp>
        <p:nvSpPr>
          <p:cNvPr id="12" name="progress-track-14">
            <a:extLst xmlns:a="http://schemas.openxmlformats.org/drawingml/2006/main">
              <a:ext uri="{FF2B5EF4-FFF2-40B4-BE49-F238E27FC236}">
                <a16:creationId xmlns:a16="http://schemas.microsoft.com/office/drawing/2014/main" id="{9F816601-9EFB-4268-B07B-BD76A235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4">
            <a:extLst xmlns:a="http://schemas.openxmlformats.org/drawingml/2006/main">
              <a:ext uri="{FF2B5EF4-FFF2-40B4-BE49-F238E27FC236}">
                <a16:creationId xmlns:a16="http://schemas.microsoft.com/office/drawing/2014/main" id="{335D328F-9492-47FA-98A0-DDE50280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9036424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Schulungen und KI-Kompetenz-frame">
            <a:extLst xmlns:a="http://schemas.openxmlformats.org/drawingml/2006/main">
              <a:ext uri="{FF2B5EF4-FFF2-40B4-BE49-F238E27FC236}">
                <a16:creationId xmlns:a16="http://schemas.microsoft.com/office/drawing/2014/main" id="{CDDF46BB-2A72-4DB7-AA7A-99FA53A1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4362450"/>
          </a:xfrm>
          <a:prstGeom xmlns:a="http://schemas.openxmlformats.org/drawingml/2006/main" prst="roundRect">
            <a:avLst>
              <a:gd name="adj" fmla="val 34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f6ee716a60465f"/>
          <a:stretch xmlns:a="http://schemas.openxmlformats.org/drawingml/2006/main"/>
        </p:blipFill>
        <p:spPr>
          <a:xfrm xmlns:a="http://schemas.openxmlformats.org/drawingml/2006/main">
            <a:off x="1250002" y="2095500"/>
            <a:ext cx="9691996" cy="4171950"/>
          </a:xfrm>
          <a:prstGeom xmlns:a="http://schemas.openxmlformats.org/drawingml/2006/main" prst="roundRect">
            <a:avLst>
              <a:gd name="adj" fmla="val 1826"/>
            </a:avLst>
          </a:prstGeom>
        </p:spPr>
      </p:pic>
    </p:spTree>
    <p:extLst>
      <p:ext uri="{BB962C8B-B14F-4D97-AF65-F5344CB8AC3E}">
        <p14:creationId xmlns:p14="http://schemas.microsoft.com/office/powerpoint/2010/main" val="130230429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ambient-gold-15">
            <a:extLst xmlns:a="http://schemas.openxmlformats.org/drawingml/2006/main">
              <a:ext uri="{FF2B5EF4-FFF2-40B4-BE49-F238E27FC236}">
                <a16:creationId xmlns:a16="http://schemas.microsoft.com/office/drawing/2014/main" id="{76396218-A4E5-47EE-A3AB-457A103E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5">
            <a:extLst xmlns:a="http://schemas.openxmlformats.org/drawingml/2006/main">
              <a:ext uri="{FF2B5EF4-FFF2-40B4-BE49-F238E27FC236}">
                <a16:creationId xmlns:a16="http://schemas.microsoft.com/office/drawing/2014/main" id="{25D70D9B-5FF8-44AD-830E-4ED3F664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5">
            <a:extLst xmlns:a="http://schemas.openxmlformats.org/drawingml/2006/main">
              <a:ext uri="{FF2B5EF4-FFF2-40B4-BE49-F238E27FC236}">
                <a16:creationId xmlns:a16="http://schemas.microsoft.com/office/drawing/2014/main" id="{CC607BEC-F69D-4C6D-8DDF-BF18C35B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5">
            <a:extLst xmlns:a="http://schemas.openxmlformats.org/drawingml/2006/main">
              <a:ext uri="{FF2B5EF4-FFF2-40B4-BE49-F238E27FC236}">
                <a16:creationId xmlns:a16="http://schemas.microsoft.com/office/drawing/2014/main" id="{41E2C1CB-E64C-444E-B400-366C145F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5">
            <a:extLst xmlns:a="http://schemas.openxmlformats.org/drawingml/2006/main">
              <a:ext uri="{FF2B5EF4-FFF2-40B4-BE49-F238E27FC236}">
                <a16:creationId xmlns:a16="http://schemas.microsoft.com/office/drawing/2014/main" id="{9780D6DA-7760-4757-9B19-256B6F4D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5">
            <a:extLst xmlns:a="http://schemas.openxmlformats.org/drawingml/2006/main">
              <a:ext uri="{FF2B5EF4-FFF2-40B4-BE49-F238E27FC236}">
                <a16:creationId xmlns:a16="http://schemas.microsoft.com/office/drawing/2014/main" id="{576A080D-7D15-4FEE-9974-C19708178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5">
            <a:extLst xmlns:a="http://schemas.openxmlformats.org/drawingml/2006/main">
              <a:ext uri="{FF2B5EF4-FFF2-40B4-BE49-F238E27FC236}">
                <a16:creationId xmlns:a16="http://schemas.microsoft.com/office/drawing/2014/main" id="{A60766C5-2E50-449F-BD7C-444DEAA4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8" name="eyebrow-15">
            <a:extLst xmlns:a="http://schemas.openxmlformats.org/drawingml/2006/main">
              <a:ext uri="{FF2B5EF4-FFF2-40B4-BE49-F238E27FC236}">
                <a16:creationId xmlns:a16="http://schemas.microsoft.com/office/drawing/2014/main" id="{50389E75-F77D-4784-8D5E-472B2E8D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ARCHITEKTUR UND DATENSCHUTZ</a:t>
            </a:r>
          </a:p>
        </p:txBody>
      </p:sp>
      <p:sp>
        <p:nvSpPr>
          <p:cNvPr id="9" name="eyebrow-rule-15">
            <a:extLst xmlns:a="http://schemas.openxmlformats.org/drawingml/2006/main">
              <a:ext uri="{FF2B5EF4-FFF2-40B4-BE49-F238E27FC236}">
                <a16:creationId xmlns:a16="http://schemas.microsoft.com/office/drawing/2014/main" id="{8A115193-70CE-4C3A-8B3A-E4283FA3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5">
            <a:extLst xmlns:a="http://schemas.openxmlformats.org/drawingml/2006/main">
              <a:ext uri="{FF2B5EF4-FFF2-40B4-BE49-F238E27FC236}">
                <a16:creationId xmlns:a16="http://schemas.microsoft.com/office/drawing/2014/main" id="{CF2C363C-E774-4C80-A9B7-CEF038C6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Was ein Auditor als Erstes fragt.</a:t>
            </a:r>
          </a:p>
        </p:txBody>
      </p:sp>
      <p:sp>
        <p:nvSpPr>
          <p:cNvPr id="11" name="subtitle-15">
            <a:extLst xmlns:a="http://schemas.openxmlformats.org/drawingml/2006/main">
              <a:ext uri="{FF2B5EF4-FFF2-40B4-BE49-F238E27FC236}">
                <a16:creationId xmlns:a16="http://schemas.microsoft.com/office/drawing/2014/main" id="{B5EA027C-9825-4BE1-A6B3-67BFC1B6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Schutzmechanismen sind Teil des Produktdesigns, nicht nachträglich ergänzt.</a:t>
            </a:r>
          </a:p>
        </p:txBody>
      </p:sp>
      <p:sp>
        <p:nvSpPr>
          <p:cNvPr id="12" name="progress-track-15">
            <a:extLst xmlns:a="http://schemas.openxmlformats.org/drawingml/2006/main">
              <a:ext uri="{FF2B5EF4-FFF2-40B4-BE49-F238E27FC236}">
                <a16:creationId xmlns:a16="http://schemas.microsoft.com/office/drawing/2014/main" id="{48DCEAE7-EDF8-4ECD-BF39-4C822631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5">
            <a:extLst xmlns:a="http://schemas.openxmlformats.org/drawingml/2006/main">
              <a:ext uri="{FF2B5EF4-FFF2-40B4-BE49-F238E27FC236}">
                <a16:creationId xmlns:a16="http://schemas.microsoft.com/office/drawing/2014/main" id="{D51DA40A-BE2B-46E5-AA57-902EAE67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9681882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arch-0">
            <a:extLst xmlns:a="http://schemas.openxmlformats.org/drawingml/2006/main">
              <a:ext uri="{FF2B5EF4-FFF2-40B4-BE49-F238E27FC236}">
                <a16:creationId xmlns:a16="http://schemas.microsoft.com/office/drawing/2014/main" id="{B326A8E9-CF20-4D5B-B06C-8AF642D7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35433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arch-0-accent">
            <a:extLst xmlns:a="http://schemas.openxmlformats.org/drawingml/2006/main">
              <a:ext uri="{FF2B5EF4-FFF2-40B4-BE49-F238E27FC236}">
                <a16:creationId xmlns:a16="http://schemas.microsoft.com/office/drawing/2014/main" id="{4DACEBC3-3DA1-4E07-A3CC-551DD5E9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66675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42D5"/>
          </a:solidFill>
          <a:ln xmlns:a="http://schemas.openxmlformats.org/drawingml/2006/main" w="0">
            <a:solidFill>
              <a:srgbClr val="6942D5"/>
            </a:solidFill>
            <a:prstDash val="solid"/>
          </a:ln>
        </p:spPr>
      </p:sp>
      <p:sp>
        <p:nvSpPr>
          <p:cNvPr id="16" name="arch-0-label">
            <a:extLst xmlns:a="http://schemas.openxmlformats.org/drawingml/2006/main">
              <a:ext uri="{FF2B5EF4-FFF2-40B4-BE49-F238E27FC236}">
                <a16:creationId xmlns:a16="http://schemas.microsoft.com/office/drawing/2014/main" id="{A4D547E9-A8B1-492F-92B7-375D5746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Mandantentrennung</a:t>
            </a:r>
          </a:p>
        </p:txBody>
      </p:sp>
      <p:sp>
        <p:nvSpPr>
          <p:cNvPr id="17" name="arch-0-body">
            <a:extLst xmlns:a="http://schemas.openxmlformats.org/drawingml/2006/main">
              <a:ext uri="{FF2B5EF4-FFF2-40B4-BE49-F238E27FC236}">
                <a16:creationId xmlns:a16="http://schemas.microsoft.com/office/drawing/2014/main" id="{028ACB16-F6A8-472D-9ACF-74989968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Jede Abfrage ist an das aktive Unternehmen gebunden.</a:t>
            </a:r>
          </a:p>
        </p:txBody>
      </p:sp>
      <p:sp>
        <p:nvSpPr>
          <p:cNvPr id="18" name="arch-1">
            <a:extLst xmlns:a="http://schemas.openxmlformats.org/drawingml/2006/main">
              <a:ext uri="{FF2B5EF4-FFF2-40B4-BE49-F238E27FC236}">
                <a16:creationId xmlns:a16="http://schemas.microsoft.com/office/drawing/2014/main" id="{CDE71B87-8672-449A-8DAA-9DE68021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28850"/>
            <a:ext cx="35433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arch-1-accent">
            <a:extLst xmlns:a="http://schemas.openxmlformats.org/drawingml/2006/main">
              <a:ext uri="{FF2B5EF4-FFF2-40B4-BE49-F238E27FC236}">
                <a16:creationId xmlns:a16="http://schemas.microsoft.com/office/drawing/2014/main" id="{9960787F-9323-475D-AAB5-5D296F2D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28850"/>
            <a:ext cx="66675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8B6"/>
          </a:solidFill>
          <a:ln xmlns:a="http://schemas.openxmlformats.org/drawingml/2006/main" w="0">
            <a:solidFill>
              <a:srgbClr val="0A78B6"/>
            </a:solidFill>
            <a:prstDash val="solid"/>
          </a:ln>
        </p:spPr>
      </p:sp>
      <p:sp>
        <p:nvSpPr>
          <p:cNvPr id="20" name="arch-1-label">
            <a:extLst xmlns:a="http://schemas.openxmlformats.org/drawingml/2006/main">
              <a:ext uri="{FF2B5EF4-FFF2-40B4-BE49-F238E27FC236}">
                <a16:creationId xmlns:a16="http://schemas.microsoft.com/office/drawing/2014/main" id="{0CA887AE-BE14-4B20-8741-159B7CBA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003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Geprüfte Uploads</a:t>
            </a:r>
          </a:p>
        </p:txBody>
      </p:sp>
      <p:sp>
        <p:nvSpPr>
          <p:cNvPr id="21" name="arch-1-body">
            <a:extLst xmlns:a="http://schemas.openxmlformats.org/drawingml/2006/main">
              <a:ext uri="{FF2B5EF4-FFF2-40B4-BE49-F238E27FC236}">
                <a16:creationId xmlns:a16="http://schemas.microsoft.com/office/drawing/2014/main" id="{31F6DF51-CCDF-426D-BA97-19DBC3BB6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7813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Virenprüfung und SHA-256 je Nachweisdatei.</a:t>
            </a:r>
          </a:p>
        </p:txBody>
      </p:sp>
      <p:sp>
        <p:nvSpPr>
          <p:cNvPr id="22" name="arch-2">
            <a:extLst xmlns:a="http://schemas.openxmlformats.org/drawingml/2006/main">
              <a:ext uri="{FF2B5EF4-FFF2-40B4-BE49-F238E27FC236}">
                <a16:creationId xmlns:a16="http://schemas.microsoft.com/office/drawing/2014/main" id="{6D700CB3-CBF2-4FE0-AE03-F4564D0C1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228850"/>
            <a:ext cx="35433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3" name="arch-2-accent">
            <a:extLst xmlns:a="http://schemas.openxmlformats.org/drawingml/2006/main">
              <a:ext uri="{FF2B5EF4-FFF2-40B4-BE49-F238E27FC236}">
                <a16:creationId xmlns:a16="http://schemas.microsoft.com/office/drawing/2014/main" id="{96DA7F43-B393-4B62-A89D-73889E6E8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228850"/>
            <a:ext cx="66675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A59"/>
          </a:solidFill>
          <a:ln xmlns:a="http://schemas.openxmlformats.org/drawingml/2006/main" w="0">
            <a:solidFill>
              <a:srgbClr val="183A59"/>
            </a:solidFill>
            <a:prstDash val="solid"/>
          </a:ln>
        </p:spPr>
      </p:sp>
      <p:sp>
        <p:nvSpPr>
          <p:cNvPr id="24" name="arch-2-label">
            <a:extLst xmlns:a="http://schemas.openxmlformats.org/drawingml/2006/main">
              <a:ext uri="{FF2B5EF4-FFF2-40B4-BE49-F238E27FC236}">
                <a16:creationId xmlns:a16="http://schemas.microsoft.com/office/drawing/2014/main" id="{AA749EA2-CD42-448D-8338-017D1CC5A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003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Deutscher Betrieb</a:t>
            </a:r>
          </a:p>
        </p:txBody>
      </p:sp>
      <p:sp>
        <p:nvSpPr>
          <p:cNvPr id="25" name="arch-2-body">
            <a:extLst xmlns:a="http://schemas.openxmlformats.org/drawingml/2006/main">
              <a:ext uri="{FF2B5EF4-FFF2-40B4-BE49-F238E27FC236}">
                <a16:creationId xmlns:a16="http://schemas.microsoft.com/office/drawing/2014/main" id="{834A49D7-1814-456C-88FD-8A9E6A53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7813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Container, Sicherung und geprüfter Releasewechsel.</a:t>
            </a:r>
          </a:p>
        </p:txBody>
      </p:sp>
      <p:sp>
        <p:nvSpPr>
          <p:cNvPr id="26" name="arch-3">
            <a:extLst xmlns:a="http://schemas.openxmlformats.org/drawingml/2006/main">
              <a:ext uri="{FF2B5EF4-FFF2-40B4-BE49-F238E27FC236}">
                <a16:creationId xmlns:a16="http://schemas.microsoft.com/office/drawing/2014/main" id="{5445721C-61C6-423F-8F91-E6C3623B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35433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arch-3-accent">
            <a:extLst xmlns:a="http://schemas.openxmlformats.org/drawingml/2006/main">
              <a:ext uri="{FF2B5EF4-FFF2-40B4-BE49-F238E27FC236}">
                <a16:creationId xmlns:a16="http://schemas.microsoft.com/office/drawing/2014/main" id="{CB3C58CD-855D-45E2-BF91-CB5EDD42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66675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A70"/>
          </a:solidFill>
          <a:ln xmlns:a="http://schemas.openxmlformats.org/drawingml/2006/main" w="0">
            <a:solidFill>
              <a:srgbClr val="238A70"/>
            </a:solidFill>
            <a:prstDash val="solid"/>
          </a:ln>
        </p:spPr>
      </p:sp>
      <p:sp>
        <p:nvSpPr>
          <p:cNvPr id="28" name="arch-3-label">
            <a:extLst xmlns:a="http://schemas.openxmlformats.org/drawingml/2006/main">
              <a:ext uri="{FF2B5EF4-FFF2-40B4-BE49-F238E27FC236}">
                <a16:creationId xmlns:a16="http://schemas.microsoft.com/office/drawing/2014/main" id="{1C8208AD-68FC-47E5-98AB-90FC0548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672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Datenschutzcenter</a:t>
            </a:r>
          </a:p>
        </p:txBody>
      </p:sp>
      <p:sp>
        <p:nvSpPr>
          <p:cNvPr id="29" name="arch-3-body">
            <a:extLst xmlns:a="http://schemas.openxmlformats.org/drawingml/2006/main">
              <a:ext uri="{FF2B5EF4-FFF2-40B4-BE49-F238E27FC236}">
                <a16:creationId xmlns:a16="http://schemas.microsoft.com/office/drawing/2014/main" id="{678012E7-A103-4F08-BD17-D47EB753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482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Fristen, Pseudonymisierung und Löschlebenszyklus.</a:t>
            </a:r>
          </a:p>
        </p:txBody>
      </p:sp>
      <p:sp>
        <p:nvSpPr>
          <p:cNvPr id="30" name="arch-4">
            <a:extLst xmlns:a="http://schemas.openxmlformats.org/drawingml/2006/main">
              <a:ext uri="{FF2B5EF4-FFF2-40B4-BE49-F238E27FC236}">
                <a16:creationId xmlns:a16="http://schemas.microsoft.com/office/drawing/2014/main" id="{D3FE0256-FC4E-4E7F-BCAE-E2E525F1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095750"/>
            <a:ext cx="35433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6E3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arch-4-accent">
            <a:extLst xmlns:a="http://schemas.openxmlformats.org/drawingml/2006/main">
              <a:ext uri="{FF2B5EF4-FFF2-40B4-BE49-F238E27FC236}">
                <a16:creationId xmlns:a16="http://schemas.microsoft.com/office/drawing/2014/main" id="{29C00CA5-8635-43FB-8115-BA8B1368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095750"/>
            <a:ext cx="66675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32" name="arch-4-label">
            <a:extLst xmlns:a="http://schemas.openxmlformats.org/drawingml/2006/main">
              <a:ext uri="{FF2B5EF4-FFF2-40B4-BE49-F238E27FC236}">
                <a16:creationId xmlns:a16="http://schemas.microsoft.com/office/drawing/2014/main" id="{1831A296-2464-4152-B3B6-BA50DBE5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2672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Vier-Augen-Prinzip</a:t>
            </a:r>
          </a:p>
        </p:txBody>
      </p:sp>
      <p:sp>
        <p:nvSpPr>
          <p:cNvPr id="33" name="arch-4-body">
            <a:extLst xmlns:a="http://schemas.openxmlformats.org/drawingml/2006/main">
              <a:ext uri="{FF2B5EF4-FFF2-40B4-BE49-F238E27FC236}">
                <a16:creationId xmlns:a16="http://schemas.microsoft.com/office/drawing/2014/main" id="{94D758C5-4294-429F-81E0-D00DC0A9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6482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Erstellen, Prüfen und Freigeben sind getrennt.</a:t>
            </a:r>
          </a:p>
        </p:txBody>
      </p:sp>
      <p:sp>
        <p:nvSpPr>
          <p:cNvPr id="34" name="arch-5">
            <a:extLst xmlns:a="http://schemas.openxmlformats.org/drawingml/2006/main">
              <a:ext uri="{FF2B5EF4-FFF2-40B4-BE49-F238E27FC236}">
                <a16:creationId xmlns:a16="http://schemas.microsoft.com/office/drawing/2014/main" id="{9600BFBD-CC01-4492-AACE-6E1DFFE0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95750"/>
            <a:ext cx="3543300" cy="1543050"/>
          </a:xfrm>
          <a:prstGeom xmlns:a="http://schemas.openxmlformats.org/drawingml/2006/main" prst="roundRect">
            <a:avLst>
              <a:gd name="adj" fmla="val 98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arch-5-accent">
            <a:extLst xmlns:a="http://schemas.openxmlformats.org/drawingml/2006/main">
              <a:ext uri="{FF2B5EF4-FFF2-40B4-BE49-F238E27FC236}">
                <a16:creationId xmlns:a16="http://schemas.microsoft.com/office/drawing/2014/main" id="{A0630AA6-C86A-4390-90D4-255F2D10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095750"/>
            <a:ext cx="66675" cy="1543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4747"/>
          </a:solidFill>
          <a:ln xmlns:a="http://schemas.openxmlformats.org/drawingml/2006/main" w="0">
            <a:solidFill>
              <a:srgbClr val="B54747"/>
            </a:solidFill>
            <a:prstDash val="solid"/>
          </a:ln>
        </p:spPr>
      </p:sp>
      <p:sp>
        <p:nvSpPr>
          <p:cNvPr id="36" name="arch-5-label">
            <a:extLst xmlns:a="http://schemas.openxmlformats.org/drawingml/2006/main">
              <a:ext uri="{FF2B5EF4-FFF2-40B4-BE49-F238E27FC236}">
                <a16:creationId xmlns:a16="http://schemas.microsoft.com/office/drawing/2014/main" id="{24549CE8-23D0-469A-8832-4963563A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2672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Unveränderlichkeit</a:t>
            </a:r>
          </a:p>
        </p:txBody>
      </p:sp>
      <p:sp>
        <p:nvSpPr>
          <p:cNvPr id="37" name="arch-5-body">
            <a:extLst xmlns:a="http://schemas.openxmlformats.org/drawingml/2006/main">
              <a:ext uri="{FF2B5EF4-FFF2-40B4-BE49-F238E27FC236}">
                <a16:creationId xmlns:a16="http://schemas.microsoft.com/office/drawing/2014/main" id="{58C35054-194A-4B42-89DB-3DBC1A1B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648200"/>
            <a:ext cx="314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Fehleinträge werden verworfen, nicht gelöscht.</a:t>
            </a:r>
          </a:p>
        </p:txBody>
      </p:sp>
    </p:spTree>
    <p:extLst>
      <p:ext uri="{BB962C8B-B14F-4D97-AF65-F5344CB8AC3E}">
        <p14:creationId xmlns:p14="http://schemas.microsoft.com/office/powerpoint/2010/main" val="21134121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ambient-gold-16">
            <a:extLst xmlns:a="http://schemas.openxmlformats.org/drawingml/2006/main">
              <a:ext uri="{FF2B5EF4-FFF2-40B4-BE49-F238E27FC236}">
                <a16:creationId xmlns:a16="http://schemas.microsoft.com/office/drawing/2014/main" id="{3620D8C3-EC89-4B92-89A6-93959C3C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6">
            <a:extLst xmlns:a="http://schemas.openxmlformats.org/drawingml/2006/main">
              <a:ext uri="{FF2B5EF4-FFF2-40B4-BE49-F238E27FC236}">
                <a16:creationId xmlns:a16="http://schemas.microsoft.com/office/drawing/2014/main" id="{EF79C46D-3192-4635-A7F0-C4336411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6">
            <a:extLst xmlns:a="http://schemas.openxmlformats.org/drawingml/2006/main">
              <a:ext uri="{FF2B5EF4-FFF2-40B4-BE49-F238E27FC236}">
                <a16:creationId xmlns:a16="http://schemas.microsoft.com/office/drawing/2014/main" id="{B7DEA202-2330-4FD2-B940-66A20359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6">
            <a:extLst xmlns:a="http://schemas.openxmlformats.org/drawingml/2006/main">
              <a:ext uri="{FF2B5EF4-FFF2-40B4-BE49-F238E27FC236}">
                <a16:creationId xmlns:a16="http://schemas.microsoft.com/office/drawing/2014/main" id="{0430FCBF-EA21-4B2E-AB9F-A0D06947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6">
            <a:extLst xmlns:a="http://schemas.openxmlformats.org/drawingml/2006/main">
              <a:ext uri="{FF2B5EF4-FFF2-40B4-BE49-F238E27FC236}">
                <a16:creationId xmlns:a16="http://schemas.microsoft.com/office/drawing/2014/main" id="{BFDDDC39-E925-40B6-B2D7-7F4EBFE47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6">
            <a:extLst xmlns:a="http://schemas.openxmlformats.org/drawingml/2006/main">
              <a:ext uri="{FF2B5EF4-FFF2-40B4-BE49-F238E27FC236}">
                <a16:creationId xmlns:a16="http://schemas.microsoft.com/office/drawing/2014/main" id="{65520DE7-B466-4610-9D75-4640541D4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6">
            <a:extLst xmlns:a="http://schemas.openxmlformats.org/drawingml/2006/main">
              <a:ext uri="{FF2B5EF4-FFF2-40B4-BE49-F238E27FC236}">
                <a16:creationId xmlns:a16="http://schemas.microsoft.com/office/drawing/2014/main" id="{CC2A9240-250F-4DF6-B1D6-7F22B4EDE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8" name="eyebrow-16">
            <a:extLst xmlns:a="http://schemas.openxmlformats.org/drawingml/2006/main">
              <a:ext uri="{FF2B5EF4-FFF2-40B4-BE49-F238E27FC236}">
                <a16:creationId xmlns:a16="http://schemas.microsoft.com/office/drawing/2014/main" id="{F83FF7E1-AFA1-4025-B7FB-0E02ED91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TARIFE</a:t>
            </a:r>
          </a:p>
        </p:txBody>
      </p:sp>
      <p:sp>
        <p:nvSpPr>
          <p:cNvPr id="9" name="eyebrow-rule-16">
            <a:extLst xmlns:a="http://schemas.openxmlformats.org/drawingml/2006/main">
              <a:ext uri="{FF2B5EF4-FFF2-40B4-BE49-F238E27FC236}">
                <a16:creationId xmlns:a16="http://schemas.microsoft.com/office/drawing/2014/main" id="{B6EE7162-9A8F-4160-B26A-4C78CBE65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6">
            <a:extLst xmlns:a="http://schemas.openxmlformats.org/drawingml/2006/main">
              <a:ext uri="{FF2B5EF4-FFF2-40B4-BE49-F238E27FC236}">
                <a16:creationId xmlns:a16="http://schemas.microsoft.com/office/drawing/2014/main" id="{5F98C136-BA9B-4F52-A322-16C4EEAB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Vier Stufen, passend zur Unternehmensgröße.</a:t>
            </a:r>
          </a:p>
        </p:txBody>
      </p:sp>
      <p:sp>
        <p:nvSpPr>
          <p:cNvPr id="11" name="subtitle-16">
            <a:extLst xmlns:a="http://schemas.openxmlformats.org/drawingml/2006/main">
              <a:ext uri="{FF2B5EF4-FFF2-40B4-BE49-F238E27FC236}">
                <a16:creationId xmlns:a16="http://schemas.microsoft.com/office/drawing/2014/main" id="{FC9DC2A9-1D25-4DEB-BC28-97C4F62A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Monatlich oder jährlich; Jahreszahlung entspricht zehn Monatsraten.</a:t>
            </a:r>
          </a:p>
        </p:txBody>
      </p:sp>
      <p:sp>
        <p:nvSpPr>
          <p:cNvPr id="12" name="progress-track-16">
            <a:extLst xmlns:a="http://schemas.openxmlformats.org/drawingml/2006/main">
              <a:ext uri="{FF2B5EF4-FFF2-40B4-BE49-F238E27FC236}">
                <a16:creationId xmlns:a16="http://schemas.microsoft.com/office/drawing/2014/main" id="{B1B3F7DE-2AA9-4CC0-A2F5-A9DBFD97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6">
            <a:extLst xmlns:a="http://schemas.openxmlformats.org/drawingml/2006/main">
              <a:ext uri="{FF2B5EF4-FFF2-40B4-BE49-F238E27FC236}">
                <a16:creationId xmlns:a16="http://schemas.microsoft.com/office/drawing/2014/main" id="{B17FB943-04A1-4314-BA1C-CC5D05128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327341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plan-start">
            <a:extLst xmlns:a="http://schemas.openxmlformats.org/drawingml/2006/main">
              <a:ext uri="{FF2B5EF4-FFF2-40B4-BE49-F238E27FC236}">
                <a16:creationId xmlns:a16="http://schemas.microsoft.com/office/drawing/2014/main" id="{9B933FE1-3E70-4FED-87B3-C96025FE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2628900" cy="34099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plan-start-name">
            <a:extLst xmlns:a="http://schemas.openxmlformats.org/drawingml/2006/main">
              <a:ext uri="{FF2B5EF4-FFF2-40B4-BE49-F238E27FC236}">
                <a16:creationId xmlns:a16="http://schemas.microsoft.com/office/drawing/2014/main" id="{A5B63AC2-5CE9-4438-9FDF-EE402EAF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57450"/>
            <a:ext cx="224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Start</a:t>
            </a:r>
          </a:p>
        </p:txBody>
      </p:sp>
      <p:sp>
        <p:nvSpPr>
          <p:cNvPr id="16" name="plan-start-monthly">
            <a:extLst xmlns:a="http://schemas.openxmlformats.org/drawingml/2006/main">
              <a:ext uri="{FF2B5EF4-FFF2-40B4-BE49-F238E27FC236}">
                <a16:creationId xmlns:a16="http://schemas.microsoft.com/office/drawing/2014/main" id="{450E4FC5-2244-4005-8DD0-6D314D03D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14650"/>
            <a:ext cx="1790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B2B"/>
                </a:solidFill>
              </a:defRPr>
            </a:pPr>
            <a:r>
              <a:rPr sz="2550" b="1">
                <a:solidFill>
                  <a:srgbClr val="0B1B2B"/>
                </a:solidFill>
              </a:rPr>
              <a:t>129 €</a:t>
            </a:r>
          </a:p>
        </p:txBody>
      </p:sp>
      <p:sp>
        <p:nvSpPr>
          <p:cNvPr id="17" name="plan-start-monthly-label">
            <a:extLst xmlns:a="http://schemas.openxmlformats.org/drawingml/2006/main">
              <a:ext uri="{FF2B5EF4-FFF2-40B4-BE49-F238E27FC236}">
                <a16:creationId xmlns:a16="http://schemas.microsoft.com/office/drawing/2014/main" id="{9A5BDD28-A6E6-4E03-9C6A-51D0091E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1051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D7184"/>
                </a:solidFill>
              </a:defRPr>
            </a:pPr>
            <a:r>
              <a:rPr sz="1050" b="0">
                <a:solidFill>
                  <a:srgbClr val="5D7184"/>
                </a:solidFill>
              </a:rPr>
              <a:t>/ Monat</a:t>
            </a:r>
          </a:p>
        </p:txBody>
      </p:sp>
      <p:sp>
        <p:nvSpPr>
          <p:cNvPr id="18" name="plan-start-yearly">
            <a:extLst xmlns:a="http://schemas.openxmlformats.org/drawingml/2006/main">
              <a:ext uri="{FF2B5EF4-FFF2-40B4-BE49-F238E27FC236}">
                <a16:creationId xmlns:a16="http://schemas.microsoft.com/office/drawing/2014/main" id="{B38B8207-6351-4CAE-AD01-12DD5ED8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8615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87912"/>
                </a:solidFill>
              </a:defRPr>
            </a:pPr>
            <a:r>
              <a:rPr sz="1125" b="1">
                <a:solidFill>
                  <a:srgbClr val="B87912"/>
                </a:solidFill>
              </a:rPr>
              <a:t>1.290 € jährlich</a:t>
            </a:r>
          </a:p>
        </p:txBody>
      </p:sp>
      <p:sp>
        <p:nvSpPr>
          <p:cNvPr id="19" name="plan-start-rule">
            <a:extLst xmlns:a="http://schemas.openxmlformats.org/drawingml/2006/main">
              <a:ext uri="{FF2B5EF4-FFF2-40B4-BE49-F238E27FC236}">
                <a16:creationId xmlns:a16="http://schemas.microsoft.com/office/drawing/2014/main" id="{882D0C3E-D759-49C0-AE67-20883219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05250"/>
            <a:ext cx="22479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4DEE8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plan-start-users">
            <a:extLst xmlns:a="http://schemas.openxmlformats.org/drawingml/2006/main">
              <a:ext uri="{FF2B5EF4-FFF2-40B4-BE49-F238E27FC236}">
                <a16:creationId xmlns:a16="http://schemas.microsoft.com/office/drawing/2014/main" id="{86CE5299-80C9-4E69-88C4-BE151B220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3 Benutzer</a:t>
            </a:r>
          </a:p>
        </p:txBody>
      </p:sp>
      <p:sp>
        <p:nvSpPr>
          <p:cNvPr id="21" name="plan-start-systems">
            <a:extLst xmlns:a="http://schemas.openxmlformats.org/drawingml/2006/main">
              <a:ext uri="{FF2B5EF4-FFF2-40B4-BE49-F238E27FC236}">
                <a16:creationId xmlns:a16="http://schemas.microsoft.com/office/drawing/2014/main" id="{80392E3C-A307-40EA-BB90-AB6C2BD9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148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5 KI-Systeme</a:t>
            </a:r>
          </a:p>
        </p:txBody>
      </p:sp>
      <p:sp>
        <p:nvSpPr>
          <p:cNvPr id="22" name="plan-start-label">
            <a:extLst xmlns:a="http://schemas.openxmlformats.org/drawingml/2006/main">
              <a:ext uri="{FF2B5EF4-FFF2-40B4-BE49-F238E27FC236}">
                <a16:creationId xmlns:a16="http://schemas.microsoft.com/office/drawing/2014/main" id="{F823E812-7FB7-48ED-A6BE-32DAB97E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48250"/>
            <a:ext cx="2247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D7184"/>
                </a:solidFill>
              </a:defRPr>
            </a:pPr>
            <a:r>
              <a:rPr sz="1125" b="0">
                <a:solidFill>
                  <a:srgbClr val="5D7184"/>
                </a:solidFill>
              </a:rPr>
              <a:t>Solider Einstieg</a:t>
            </a:r>
          </a:p>
        </p:txBody>
      </p:sp>
      <p:sp>
        <p:nvSpPr>
          <p:cNvPr id="23" name="plan-business">
            <a:extLst xmlns:a="http://schemas.openxmlformats.org/drawingml/2006/main">
              <a:ext uri="{FF2B5EF4-FFF2-40B4-BE49-F238E27FC236}">
                <a16:creationId xmlns:a16="http://schemas.microsoft.com/office/drawing/2014/main" id="{442F6FAF-1387-49C2-8555-C78FE3A24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09800"/>
            <a:ext cx="2628900" cy="34099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8791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plan-business-recommended">
            <a:extLst xmlns:a="http://schemas.openxmlformats.org/drawingml/2006/main">
              <a:ext uri="{FF2B5EF4-FFF2-40B4-BE49-F238E27FC236}">
                <a16:creationId xmlns:a16="http://schemas.microsoft.com/office/drawing/2014/main" id="{12B2F55F-C07E-4886-8F75-44E34737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38350"/>
            <a:ext cx="1104900" cy="3048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B87912"/>
          </a:solidFill>
          <a:ln xmlns:a="http://schemas.openxmlformats.org/drawingml/2006/main" w="9525">
            <a:solidFill>
              <a:srgbClr val="B87912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plan-business-recommended-text">
            <a:extLst xmlns:a="http://schemas.openxmlformats.org/drawingml/2006/main">
              <a:ext uri="{FF2B5EF4-FFF2-40B4-BE49-F238E27FC236}">
                <a16:creationId xmlns:a16="http://schemas.microsoft.com/office/drawing/2014/main" id="{887F2297-C0A3-4A68-B0E4-DC454A7AC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114550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EMPFOHLEN</a:t>
            </a:r>
          </a:p>
        </p:txBody>
      </p:sp>
      <p:sp>
        <p:nvSpPr>
          <p:cNvPr id="26" name="plan-business-name">
            <a:extLst xmlns:a="http://schemas.openxmlformats.org/drawingml/2006/main">
              <a:ext uri="{FF2B5EF4-FFF2-40B4-BE49-F238E27FC236}">
                <a16:creationId xmlns:a16="http://schemas.microsoft.com/office/drawing/2014/main" id="{E48C4FF1-104B-48BA-88CD-F00E73E5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57450"/>
            <a:ext cx="224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Business</a:t>
            </a:r>
          </a:p>
        </p:txBody>
      </p:sp>
      <p:sp>
        <p:nvSpPr>
          <p:cNvPr id="27" name="plan-business-monthly">
            <a:extLst xmlns:a="http://schemas.openxmlformats.org/drawingml/2006/main">
              <a:ext uri="{FF2B5EF4-FFF2-40B4-BE49-F238E27FC236}">
                <a16:creationId xmlns:a16="http://schemas.microsoft.com/office/drawing/2014/main" id="{BA0C8C97-C2AF-4E42-8CD7-DFAFDC1B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14650"/>
            <a:ext cx="1790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B2B"/>
                </a:solidFill>
              </a:defRPr>
            </a:pPr>
            <a:r>
              <a:rPr sz="2550" b="1">
                <a:solidFill>
                  <a:srgbClr val="0B1B2B"/>
                </a:solidFill>
              </a:rPr>
              <a:t>299 €</a:t>
            </a:r>
          </a:p>
        </p:txBody>
      </p:sp>
      <p:sp>
        <p:nvSpPr>
          <p:cNvPr id="28" name="plan-business-monthly-label">
            <a:extLst xmlns:a="http://schemas.openxmlformats.org/drawingml/2006/main">
              <a:ext uri="{FF2B5EF4-FFF2-40B4-BE49-F238E27FC236}">
                <a16:creationId xmlns:a16="http://schemas.microsoft.com/office/drawing/2014/main" id="{5A7CAD13-BAF5-48A8-B2D7-056B1C9F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1051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D7184"/>
                </a:solidFill>
              </a:defRPr>
            </a:pPr>
            <a:r>
              <a:rPr sz="1050" b="0">
                <a:solidFill>
                  <a:srgbClr val="5D7184"/>
                </a:solidFill>
              </a:rPr>
              <a:t>/ Monat</a:t>
            </a:r>
          </a:p>
        </p:txBody>
      </p:sp>
      <p:sp>
        <p:nvSpPr>
          <p:cNvPr id="29" name="plan-business-yearly">
            <a:extLst xmlns:a="http://schemas.openxmlformats.org/drawingml/2006/main">
              <a:ext uri="{FF2B5EF4-FFF2-40B4-BE49-F238E27FC236}">
                <a16:creationId xmlns:a16="http://schemas.microsoft.com/office/drawing/2014/main" id="{E225A098-B116-4A2C-A2A0-5E757B2D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48615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87912"/>
                </a:solidFill>
              </a:defRPr>
            </a:pPr>
            <a:r>
              <a:rPr sz="1125" b="1">
                <a:solidFill>
                  <a:srgbClr val="B87912"/>
                </a:solidFill>
              </a:rPr>
              <a:t>2.990 € jährlich</a:t>
            </a:r>
          </a:p>
        </p:txBody>
      </p:sp>
      <p:sp>
        <p:nvSpPr>
          <p:cNvPr id="30" name="plan-business-rule">
            <a:extLst xmlns:a="http://schemas.openxmlformats.org/drawingml/2006/main">
              <a:ext uri="{FF2B5EF4-FFF2-40B4-BE49-F238E27FC236}">
                <a16:creationId xmlns:a16="http://schemas.microsoft.com/office/drawing/2014/main" id="{B9D65F6E-D9D3-413C-AD76-3E85BD58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905250"/>
            <a:ext cx="22479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4DEE8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1" name="plan-business-users">
            <a:extLst xmlns:a="http://schemas.openxmlformats.org/drawingml/2006/main">
              <a:ext uri="{FF2B5EF4-FFF2-40B4-BE49-F238E27FC236}">
                <a16:creationId xmlns:a16="http://schemas.microsoft.com/office/drawing/2014/main" id="{79FBC765-DC74-4D6A-8085-9A16DDAA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15290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10 Benutzer</a:t>
            </a:r>
          </a:p>
        </p:txBody>
      </p:sp>
      <p:sp>
        <p:nvSpPr>
          <p:cNvPr id="32" name="plan-business-systems">
            <a:extLst xmlns:a="http://schemas.openxmlformats.org/drawingml/2006/main">
              <a:ext uri="{FF2B5EF4-FFF2-40B4-BE49-F238E27FC236}">
                <a16:creationId xmlns:a16="http://schemas.microsoft.com/office/drawing/2014/main" id="{D542E2ED-4B0D-45EB-B162-5868175B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148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25 KI-Systeme</a:t>
            </a:r>
          </a:p>
        </p:txBody>
      </p:sp>
      <p:sp>
        <p:nvSpPr>
          <p:cNvPr id="33" name="plan-business-label">
            <a:extLst xmlns:a="http://schemas.openxmlformats.org/drawingml/2006/main">
              <a:ext uri="{FF2B5EF4-FFF2-40B4-BE49-F238E27FC236}">
                <a16:creationId xmlns:a16="http://schemas.microsoft.com/office/drawing/2014/main" id="{C163AE79-2ACB-40D3-BCDB-3A761673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048250"/>
            <a:ext cx="2247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D7184"/>
                </a:solidFill>
              </a:defRPr>
            </a:pPr>
            <a:r>
              <a:rPr sz="1125" b="0">
                <a:solidFill>
                  <a:srgbClr val="5D7184"/>
                </a:solidFill>
              </a:rPr>
              <a:t>Beste Preis-Leistung</a:t>
            </a:r>
          </a:p>
        </p:txBody>
      </p:sp>
      <p:sp>
        <p:nvSpPr>
          <p:cNvPr id="34" name="plan-professional">
            <a:extLst xmlns:a="http://schemas.openxmlformats.org/drawingml/2006/main">
              <a:ext uri="{FF2B5EF4-FFF2-40B4-BE49-F238E27FC236}">
                <a16:creationId xmlns:a16="http://schemas.microsoft.com/office/drawing/2014/main" id="{F6161A38-2BD3-4E9B-BFEA-F0B12F618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209800"/>
            <a:ext cx="2628900" cy="34099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5" name="plan-professional-name">
            <a:extLst xmlns:a="http://schemas.openxmlformats.org/drawingml/2006/main">
              <a:ext uri="{FF2B5EF4-FFF2-40B4-BE49-F238E27FC236}">
                <a16:creationId xmlns:a16="http://schemas.microsoft.com/office/drawing/2014/main" id="{B6FCA3BE-601A-4D0B-9214-C065287C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57450"/>
            <a:ext cx="224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Professional</a:t>
            </a:r>
          </a:p>
        </p:txBody>
      </p:sp>
      <p:sp>
        <p:nvSpPr>
          <p:cNvPr id="36" name="plan-professional-monthly">
            <a:extLst xmlns:a="http://schemas.openxmlformats.org/drawingml/2006/main">
              <a:ext uri="{FF2B5EF4-FFF2-40B4-BE49-F238E27FC236}">
                <a16:creationId xmlns:a16="http://schemas.microsoft.com/office/drawing/2014/main" id="{08768733-22F3-4D0A-A3A6-EFA424AE3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14650"/>
            <a:ext cx="1790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B2B"/>
                </a:solidFill>
              </a:defRPr>
            </a:pPr>
            <a:r>
              <a:rPr sz="2550" b="1">
                <a:solidFill>
                  <a:srgbClr val="0B1B2B"/>
                </a:solidFill>
              </a:rPr>
              <a:t>649 €</a:t>
            </a:r>
          </a:p>
        </p:txBody>
      </p:sp>
      <p:sp>
        <p:nvSpPr>
          <p:cNvPr id="37" name="plan-professional-monthly-label">
            <a:extLst xmlns:a="http://schemas.openxmlformats.org/drawingml/2006/main">
              <a:ext uri="{FF2B5EF4-FFF2-40B4-BE49-F238E27FC236}">
                <a16:creationId xmlns:a16="http://schemas.microsoft.com/office/drawing/2014/main" id="{74FFD4DF-3B44-489F-8123-3F10BCF1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051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D7184"/>
                </a:solidFill>
              </a:defRPr>
            </a:pPr>
            <a:r>
              <a:rPr sz="1050" b="0">
                <a:solidFill>
                  <a:srgbClr val="5D7184"/>
                </a:solidFill>
              </a:rPr>
              <a:t>/ Monat</a:t>
            </a:r>
          </a:p>
        </p:txBody>
      </p:sp>
      <p:sp>
        <p:nvSpPr>
          <p:cNvPr id="38" name="plan-professional-yearly">
            <a:extLst xmlns:a="http://schemas.openxmlformats.org/drawingml/2006/main">
              <a:ext uri="{FF2B5EF4-FFF2-40B4-BE49-F238E27FC236}">
                <a16:creationId xmlns:a16="http://schemas.microsoft.com/office/drawing/2014/main" id="{9565FE45-EF95-429C-BEDA-47E56E0B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8615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87912"/>
                </a:solidFill>
              </a:defRPr>
            </a:pPr>
            <a:r>
              <a:rPr sz="1125" b="1">
                <a:solidFill>
                  <a:srgbClr val="B87912"/>
                </a:solidFill>
              </a:rPr>
              <a:t>6.490 € jährlich</a:t>
            </a:r>
          </a:p>
        </p:txBody>
      </p:sp>
      <p:sp>
        <p:nvSpPr>
          <p:cNvPr id="39" name="plan-professional-rule">
            <a:extLst xmlns:a="http://schemas.openxmlformats.org/drawingml/2006/main">
              <a:ext uri="{FF2B5EF4-FFF2-40B4-BE49-F238E27FC236}">
                <a16:creationId xmlns:a16="http://schemas.microsoft.com/office/drawing/2014/main" id="{FA55C317-0B83-4EAE-8596-341BC78C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05250"/>
            <a:ext cx="22479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4DEE8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0" name="plan-professional-users">
            <a:extLst xmlns:a="http://schemas.openxmlformats.org/drawingml/2006/main">
              <a:ext uri="{FF2B5EF4-FFF2-40B4-BE49-F238E27FC236}">
                <a16:creationId xmlns:a16="http://schemas.microsoft.com/office/drawing/2014/main" id="{427358AF-49E6-47D4-A38A-81DD8C16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5290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30 Benutzer</a:t>
            </a:r>
          </a:p>
        </p:txBody>
      </p:sp>
      <p:sp>
        <p:nvSpPr>
          <p:cNvPr id="41" name="plan-professional-systems">
            <a:extLst xmlns:a="http://schemas.openxmlformats.org/drawingml/2006/main">
              <a:ext uri="{FF2B5EF4-FFF2-40B4-BE49-F238E27FC236}">
                <a16:creationId xmlns:a16="http://schemas.microsoft.com/office/drawing/2014/main" id="{893E130E-98D5-48EC-8201-BD9EBB448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5148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100 KI-Systeme</a:t>
            </a:r>
          </a:p>
        </p:txBody>
      </p:sp>
      <p:sp>
        <p:nvSpPr>
          <p:cNvPr id="42" name="plan-professional-label">
            <a:extLst xmlns:a="http://schemas.openxmlformats.org/drawingml/2006/main">
              <a:ext uri="{FF2B5EF4-FFF2-40B4-BE49-F238E27FC236}">
                <a16:creationId xmlns:a16="http://schemas.microsoft.com/office/drawing/2014/main" id="{597F36E0-2D72-4427-A4A9-7AD165BB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048250"/>
            <a:ext cx="2247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D7184"/>
                </a:solidFill>
              </a:defRPr>
            </a:pPr>
            <a:r>
              <a:rPr sz="1125" b="0">
                <a:solidFill>
                  <a:srgbClr val="5D7184"/>
                </a:solidFill>
              </a:rPr>
              <a:t>Für Compliance-Teams</a:t>
            </a:r>
          </a:p>
        </p:txBody>
      </p:sp>
      <p:sp>
        <p:nvSpPr>
          <p:cNvPr id="43" name="plan-enterprise">
            <a:extLst xmlns:a="http://schemas.openxmlformats.org/drawingml/2006/main">
              <a:ext uri="{FF2B5EF4-FFF2-40B4-BE49-F238E27FC236}">
                <a16:creationId xmlns:a16="http://schemas.microsoft.com/office/drawing/2014/main" id="{0B215805-932C-417D-81F9-7E8A0CB1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209800"/>
            <a:ext cx="2628900" cy="3409950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plan-enterprise-name">
            <a:extLst xmlns:a="http://schemas.openxmlformats.org/drawingml/2006/main">
              <a:ext uri="{FF2B5EF4-FFF2-40B4-BE49-F238E27FC236}">
                <a16:creationId xmlns:a16="http://schemas.microsoft.com/office/drawing/2014/main" id="{3D3DB277-314E-41AA-B904-D3107901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457450"/>
            <a:ext cx="224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Enterprise</a:t>
            </a:r>
          </a:p>
        </p:txBody>
      </p:sp>
      <p:sp>
        <p:nvSpPr>
          <p:cNvPr id="45" name="plan-enterprise-monthly">
            <a:extLst xmlns:a="http://schemas.openxmlformats.org/drawingml/2006/main">
              <a:ext uri="{FF2B5EF4-FFF2-40B4-BE49-F238E27FC236}">
                <a16:creationId xmlns:a16="http://schemas.microsoft.com/office/drawing/2014/main" id="{4931A95B-1605-452C-A918-D68CC0821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914650"/>
            <a:ext cx="1790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B2B"/>
                </a:solidFill>
              </a:defRPr>
            </a:pPr>
            <a:r>
              <a:rPr sz="2550" b="1">
                <a:solidFill>
                  <a:srgbClr val="0B1B2B"/>
                </a:solidFill>
              </a:rPr>
              <a:t>1.490 €</a:t>
            </a:r>
          </a:p>
        </p:txBody>
      </p:sp>
      <p:sp>
        <p:nvSpPr>
          <p:cNvPr id="46" name="plan-enterprise-monthly-label">
            <a:extLst xmlns:a="http://schemas.openxmlformats.org/drawingml/2006/main">
              <a:ext uri="{FF2B5EF4-FFF2-40B4-BE49-F238E27FC236}">
                <a16:creationId xmlns:a16="http://schemas.microsoft.com/office/drawing/2014/main" id="{9D46379B-631D-4DE4-BAA5-C220FD3B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3105150"/>
            <a:ext cx="857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D7184"/>
                </a:solidFill>
              </a:defRPr>
            </a:pPr>
            <a:r>
              <a:rPr sz="1050" b="0">
                <a:solidFill>
                  <a:srgbClr val="5D7184"/>
                </a:solidFill>
              </a:rPr>
              <a:t>/ Monat</a:t>
            </a:r>
          </a:p>
        </p:txBody>
      </p:sp>
      <p:sp>
        <p:nvSpPr>
          <p:cNvPr id="47" name="plan-enterprise-yearly">
            <a:extLst xmlns:a="http://schemas.openxmlformats.org/drawingml/2006/main">
              <a:ext uri="{FF2B5EF4-FFF2-40B4-BE49-F238E27FC236}">
                <a16:creationId xmlns:a16="http://schemas.microsoft.com/office/drawing/2014/main" id="{C82CD1D4-5E3F-444F-866D-96B9C5D8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486150"/>
            <a:ext cx="2247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87912"/>
                </a:solidFill>
              </a:defRPr>
            </a:pPr>
            <a:r>
              <a:rPr sz="1125" b="1">
                <a:solidFill>
                  <a:srgbClr val="B87912"/>
                </a:solidFill>
              </a:rPr>
              <a:t>14.900 € jährlich</a:t>
            </a:r>
          </a:p>
        </p:txBody>
      </p:sp>
      <p:sp>
        <p:nvSpPr>
          <p:cNvPr id="48" name="plan-enterprise-rule">
            <a:extLst xmlns:a="http://schemas.openxmlformats.org/drawingml/2006/main">
              <a:ext uri="{FF2B5EF4-FFF2-40B4-BE49-F238E27FC236}">
                <a16:creationId xmlns:a16="http://schemas.microsoft.com/office/drawing/2014/main" id="{848A7216-DFB7-44EA-B88C-192DF3C5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905250"/>
            <a:ext cx="22479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4DEE8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9" name="plan-enterprise-users">
            <a:extLst xmlns:a="http://schemas.openxmlformats.org/drawingml/2006/main">
              <a:ext uri="{FF2B5EF4-FFF2-40B4-BE49-F238E27FC236}">
                <a16:creationId xmlns:a16="http://schemas.microsoft.com/office/drawing/2014/main" id="{586F1221-8128-4C43-A173-50FE15B47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15290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100 Benutzer</a:t>
            </a:r>
          </a:p>
        </p:txBody>
      </p:sp>
      <p:sp>
        <p:nvSpPr>
          <p:cNvPr id="50" name="plan-enterprise-systems">
            <a:extLst xmlns:a="http://schemas.openxmlformats.org/drawingml/2006/main">
              <a:ext uri="{FF2B5EF4-FFF2-40B4-BE49-F238E27FC236}">
                <a16:creationId xmlns:a16="http://schemas.microsoft.com/office/drawing/2014/main" id="{C4535096-08A3-40A9-A444-7158A241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14850"/>
            <a:ext cx="2247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B1B2B"/>
                </a:solidFill>
              </a:defRPr>
            </a:pPr>
            <a:r>
              <a:rPr sz="1200" b="1">
                <a:solidFill>
                  <a:srgbClr val="0B1B2B"/>
                </a:solidFill>
              </a:rPr>
              <a:t>Bis zu 500 KI-Systeme</a:t>
            </a:r>
          </a:p>
        </p:txBody>
      </p:sp>
      <p:sp>
        <p:nvSpPr>
          <p:cNvPr id="51" name="plan-enterprise-label">
            <a:extLst xmlns:a="http://schemas.openxmlformats.org/drawingml/2006/main">
              <a:ext uri="{FF2B5EF4-FFF2-40B4-BE49-F238E27FC236}">
                <a16:creationId xmlns:a16="http://schemas.microsoft.com/office/drawing/2014/main" id="{CD41D61E-FDC4-458A-999A-0AF13CD4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5048250"/>
            <a:ext cx="2247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D7184"/>
                </a:solidFill>
              </a:defRPr>
            </a:pPr>
            <a:r>
              <a:rPr sz="1125" b="0">
                <a:solidFill>
                  <a:srgbClr val="5D7184"/>
                </a:solidFill>
              </a:rPr>
              <a:t>Erweiterbar nach Bedarf</a:t>
            </a:r>
          </a:p>
        </p:txBody>
      </p:sp>
      <p:sp>
        <p:nvSpPr>
          <p:cNvPr id="52" name="pricing-source">
            <a:extLst xmlns:a="http://schemas.openxmlformats.org/drawingml/2006/main">
              <a:ext uri="{FF2B5EF4-FFF2-40B4-BE49-F238E27FC236}">
                <a16:creationId xmlns:a16="http://schemas.microsoft.com/office/drawing/2014/main" id="{30AFB54B-2DC3-4DB6-A6C2-A240CA848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72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D7184"/>
                </a:solidFill>
              </a:defRPr>
            </a:pPr>
            <a:r>
              <a:rPr sz="975" b="0">
                <a:solidFill>
                  <a:srgbClr val="5D7184"/>
                </a:solidFill>
              </a:rPr>
              <a:t>Angebotsstand: oyropa-ai-offers-2026-08-preisupdate-2</a:t>
            </a:r>
          </a:p>
        </p:txBody>
      </p:sp>
    </p:spTree>
    <p:extLst>
      <p:ext uri="{BB962C8B-B14F-4D97-AF65-F5344CB8AC3E}">
        <p14:creationId xmlns:p14="http://schemas.microsoft.com/office/powerpoint/2010/main" val="179904002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ambient-gold-17">
            <a:extLst xmlns:a="http://schemas.openxmlformats.org/drawingml/2006/main">
              <a:ext uri="{FF2B5EF4-FFF2-40B4-BE49-F238E27FC236}">
                <a16:creationId xmlns:a16="http://schemas.microsoft.com/office/drawing/2014/main" id="{64DA96F4-274B-4A54-8ECC-AB321FE2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76200"/>
            <a:ext cx="1905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6E3"/>
          </a:solidFill>
          <a:ln xmlns:a="http://schemas.openxmlformats.org/drawingml/2006/main" w="0">
            <a:solidFill>
              <a:srgbClr val="FFF6E3"/>
            </a:solidFill>
            <a:prstDash val="solid"/>
          </a:ln>
        </p:spPr>
      </p:sp>
      <p:sp>
        <p:nvSpPr>
          <p:cNvPr id="2" name="ambient-blue-17">
            <a:extLst xmlns:a="http://schemas.openxmlformats.org/drawingml/2006/main">
              <a:ext uri="{FF2B5EF4-FFF2-40B4-BE49-F238E27FC236}">
                <a16:creationId xmlns:a16="http://schemas.microsoft.com/office/drawing/2014/main" id="{DCFF65AC-E48D-4BC6-B8D0-BFA12580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34000"/>
            <a:ext cx="1714500" cy="1524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B"/>
          </a:solidFill>
          <a:ln xmlns:a="http://schemas.openxmlformats.org/drawingml/2006/main" w="0">
            <a:solidFill>
              <a:srgbClr val="EAF5FB"/>
            </a:solidFill>
            <a:prstDash val="solid"/>
          </a:ln>
        </p:spPr>
      </p:sp>
      <p:sp>
        <p:nvSpPr>
          <p:cNvPr id="3" name="top-rule-17">
            <a:extLst xmlns:a="http://schemas.openxmlformats.org/drawingml/2006/main">
              <a:ext uri="{FF2B5EF4-FFF2-40B4-BE49-F238E27FC236}">
                <a16:creationId xmlns:a16="http://schemas.microsoft.com/office/drawing/2014/main" id="{7894D1FE-899D-4185-9098-1541A206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solidFill>
              <a:srgbClr val="0B1F33"/>
            </a:solidFill>
            <a:prstDash val="solid"/>
          </a:ln>
        </p:spPr>
      </p:sp>
      <p:sp>
        <p:nvSpPr>
          <p:cNvPr id="4" name="left-accent-17">
            <a:extLst xmlns:a="http://schemas.openxmlformats.org/drawingml/2006/main">
              <a:ext uri="{FF2B5EF4-FFF2-40B4-BE49-F238E27FC236}">
                <a16:creationId xmlns:a16="http://schemas.microsoft.com/office/drawing/2014/main" id="{ECA0E24C-BFEF-492B-926B-1E13C06C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6200"/>
            <a:ext cx="133350" cy="678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5" name="brand-17">
            <a:extLst xmlns:a="http://schemas.openxmlformats.org/drawingml/2006/main">
              <a:ext uri="{FF2B5EF4-FFF2-40B4-BE49-F238E27FC236}">
                <a16:creationId xmlns:a16="http://schemas.microsoft.com/office/drawing/2014/main" id="{8A71923A-31FB-4658-97A9-3E701B64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F33"/>
                </a:solidFill>
              </a:defRPr>
            </a:pPr>
            <a:r>
              <a:rPr sz="1275" b="1">
                <a:solidFill>
                  <a:srgbClr val="0B1F33"/>
                </a:solidFill>
              </a:rPr>
              <a:t>OYROPA | AI</a:t>
            </a:r>
          </a:p>
        </p:txBody>
      </p:sp>
      <p:sp>
        <p:nvSpPr>
          <p:cNvPr id="6" name="scene-badge-17">
            <a:extLst xmlns:a="http://schemas.openxmlformats.org/drawingml/2006/main">
              <a:ext uri="{FF2B5EF4-FFF2-40B4-BE49-F238E27FC236}">
                <a16:creationId xmlns:a16="http://schemas.microsoft.com/office/drawing/2014/main" id="{1A1F87A3-9094-429F-A6A5-0637D686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209550"/>
            <a:ext cx="6286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" name="scene-17">
            <a:extLst xmlns:a="http://schemas.openxmlformats.org/drawingml/2006/main">
              <a:ext uri="{FF2B5EF4-FFF2-40B4-BE49-F238E27FC236}">
                <a16:creationId xmlns:a16="http://schemas.microsoft.com/office/drawing/2014/main" id="{559BF2CC-0C32-476D-9FD3-499CCF2A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295275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17</a:t>
            </a:r>
          </a:p>
        </p:txBody>
      </p:sp>
      <p:sp>
        <p:nvSpPr>
          <p:cNvPr id="8" name="eyebrow-17">
            <a:extLst xmlns:a="http://schemas.openxmlformats.org/drawingml/2006/main">
              <a:ext uri="{FF2B5EF4-FFF2-40B4-BE49-F238E27FC236}">
                <a16:creationId xmlns:a16="http://schemas.microsoft.com/office/drawing/2014/main" id="{F89E7A9D-AB25-4E91-8D50-CE4A0F18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WIRTSCHAFTLICHER NUTZEN</a:t>
            </a:r>
          </a:p>
        </p:txBody>
      </p:sp>
      <p:sp>
        <p:nvSpPr>
          <p:cNvPr id="9" name="eyebrow-rule-17">
            <a:extLst xmlns:a="http://schemas.openxmlformats.org/drawingml/2006/main">
              <a:ext uri="{FF2B5EF4-FFF2-40B4-BE49-F238E27FC236}">
                <a16:creationId xmlns:a16="http://schemas.microsoft.com/office/drawing/2014/main" id="{688439AC-B020-4844-879F-ACDF8A8EE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965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0" name="title-17">
            <a:extLst xmlns:a="http://schemas.openxmlformats.org/drawingml/2006/main">
              <a:ext uri="{FF2B5EF4-FFF2-40B4-BE49-F238E27FC236}">
                <a16:creationId xmlns:a16="http://schemas.microsoft.com/office/drawing/2014/main" id="{40357378-69CE-4B3C-83F2-F166AE2F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0B1B2B"/>
                </a:solidFill>
              </a:defRPr>
            </a:pPr>
            <a:r>
              <a:rPr sz="2925" b="1">
                <a:solidFill>
                  <a:srgbClr val="0B1B2B"/>
                </a:solidFill>
              </a:rPr>
              <a:t>Kapazitätsgewinn ist nicht automatisch eine Geldeinsparung.</a:t>
            </a:r>
          </a:p>
        </p:txBody>
      </p:sp>
      <p:sp>
        <p:nvSpPr>
          <p:cNvPr id="11" name="subtitle-17">
            <a:extLst xmlns:a="http://schemas.openxmlformats.org/drawingml/2006/main">
              <a:ext uri="{FF2B5EF4-FFF2-40B4-BE49-F238E27FC236}">
                <a16:creationId xmlns:a16="http://schemas.microsoft.com/office/drawing/2014/main" id="{733A862E-BF95-4C11-AA5A-5F3BBF5C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7184"/>
                </a:solidFill>
              </a:defRPr>
            </a:pPr>
            <a:r>
              <a:rPr sz="1350" b="0">
                <a:solidFill>
                  <a:srgbClr val="5D7184"/>
                </a:solidFill>
              </a:rPr>
              <a:t>Die Rechnung trennt frei werdende Arbeitszeit vom tatsächlichen Cash-Effekt.</a:t>
            </a:r>
          </a:p>
        </p:txBody>
      </p:sp>
      <p:sp>
        <p:nvSpPr>
          <p:cNvPr id="12" name="progress-track-17">
            <a:extLst xmlns:a="http://schemas.openxmlformats.org/drawingml/2006/main">
              <a:ext uri="{FF2B5EF4-FFF2-40B4-BE49-F238E27FC236}">
                <a16:creationId xmlns:a16="http://schemas.microsoft.com/office/drawing/2014/main" id="{056BE3CA-B7DE-4A17-8968-046C6C53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EE8"/>
          </a:solidFill>
          <a:ln xmlns:a="http://schemas.openxmlformats.org/drawingml/2006/main" w="0">
            <a:solidFill>
              <a:srgbClr val="D4DEE8"/>
            </a:solidFill>
            <a:prstDash val="solid"/>
          </a:ln>
        </p:spPr>
      </p:sp>
      <p:sp>
        <p:nvSpPr>
          <p:cNvPr id="13" name="progress-value-17">
            <a:extLst xmlns:a="http://schemas.openxmlformats.org/drawingml/2006/main">
              <a:ext uri="{FF2B5EF4-FFF2-40B4-BE49-F238E27FC236}">
                <a16:creationId xmlns:a16="http://schemas.microsoft.com/office/drawing/2014/main" id="{E99BE4CA-E9BD-465C-A650-B76DECAE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9130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14" name="saving-formula-label">
            <a:extLst xmlns:a="http://schemas.openxmlformats.org/drawingml/2006/main">
              <a:ext uri="{FF2B5EF4-FFF2-40B4-BE49-F238E27FC236}">
                <a16:creationId xmlns:a16="http://schemas.microsoft.com/office/drawing/2014/main" id="{E8AD51B3-BEBA-496B-804E-5D02480B5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7912"/>
                </a:solidFill>
              </a:defRPr>
            </a:pPr>
            <a:r>
              <a:rPr sz="1050" b="1">
                <a:solidFill>
                  <a:srgbClr val="B87912"/>
                </a:solidFill>
              </a:rPr>
              <a:t>TRANSPARENTE JAHRESRECHNUNG</a:t>
            </a:r>
          </a:p>
        </p:txBody>
      </p:sp>
      <p:sp>
        <p:nvSpPr>
          <p:cNvPr id="15" name="saving-formula">
            <a:extLst xmlns:a="http://schemas.openxmlformats.org/drawingml/2006/main">
              <a:ext uri="{FF2B5EF4-FFF2-40B4-BE49-F238E27FC236}">
                <a16:creationId xmlns:a16="http://schemas.microsoft.com/office/drawing/2014/main" id="{4162932A-2338-4A0E-86CE-7AF41BBB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4953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B1B2B"/>
                </a:solidFill>
              </a:defRPr>
            </a:pPr>
            <a:r>
              <a:rPr sz="1875" b="1">
                <a:solidFill>
                  <a:srgbClr val="0B1B2B"/>
                </a:solidFill>
              </a:rPr>
              <a:t>Kapazitätswert</a:t>
            </a:r>
          </a:p>
          <a:p xmlns:a="http://schemas.openxmlformats.org/drawingml/2006/main">
            <a:pPr algn="l">
              <a:defRPr sz="1875" b="1">
                <a:solidFill>
                  <a:srgbClr val="0B1B2B"/>
                </a:solidFill>
              </a:defRPr>
            </a:pPr>
            <a:r>
              <a:rPr sz="1875" b="1">
                <a:solidFill>
                  <a:srgbClr val="0B1B2B"/>
                </a:solidFill>
              </a:rPr>
              <a:t>= Stunden/Monat × Vollkostensatz × 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75" b="1">
                <a:solidFill>
                  <a:srgbClr val="0B1B2B"/>
                </a:solidFill>
              </a:defRPr>
            </a:pPr>
            <a:r>
              <a:rPr sz="1875" b="1">
                <a:solidFill>
                  <a:srgbClr val="0B1B2B"/>
                </a:solidFill>
              </a:rPr>
              <a:t>Cash-Effekt</a:t>
            </a:r>
          </a:p>
          <a:p xmlns:a="http://schemas.openxmlformats.org/drawingml/2006/main">
            <a:pPr algn="l">
              <a:defRPr sz="1875" b="1">
                <a:solidFill>
                  <a:srgbClr val="0B1B2B"/>
                </a:solidFill>
              </a:defRPr>
            </a:pPr>
            <a:r>
              <a:rPr sz="1875" b="1">
                <a:solidFill>
                  <a:srgbClr val="0B1B2B"/>
                </a:solidFill>
              </a:rPr>
              <a:t>= vermiedene externe Kosten − OYROPA-Jahreskosten</a:t>
            </a:r>
          </a:p>
        </p:txBody>
      </p:sp>
      <p:sp>
        <p:nvSpPr>
          <p:cNvPr id="16" name="saving-formula-note">
            <a:extLst xmlns:a="http://schemas.openxmlformats.org/drawingml/2006/main">
              <a:ext uri="{FF2B5EF4-FFF2-40B4-BE49-F238E27FC236}">
                <a16:creationId xmlns:a16="http://schemas.microsoft.com/office/drawing/2014/main" id="{7D01D8E5-D39F-4879-9BD4-D3C2BF5E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4953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D7184"/>
                </a:solidFill>
              </a:defRPr>
            </a:pPr>
            <a:r>
              <a:rPr sz="1275" b="0">
                <a:solidFill>
                  <a:srgbClr val="5D7184"/>
                </a:solidFill>
              </a:rPr>
              <a:t>Wirtschaftlicher Gesamteffekt = Kapazitätswert + Cash-Effekt. Der Kapazitätswert wird nur wirksam, wenn frei werdende Zeit produktiv genutzt oder tatsächlich eingespart wird.</a:t>
            </a:r>
          </a:p>
        </p:txBody>
      </p:sp>
      <p:sp>
        <p:nvSpPr>
          <p:cNvPr id="17" name="saving-time">
            <a:extLst xmlns:a="http://schemas.openxmlformats.org/drawingml/2006/main">
              <a:ext uri="{FF2B5EF4-FFF2-40B4-BE49-F238E27FC236}">
                <a16:creationId xmlns:a16="http://schemas.microsoft.com/office/drawing/2014/main" id="{12E72BA5-44D7-4AFE-A57A-F19C408A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209800"/>
            <a:ext cx="5334000" cy="110490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8" name="saving-time-accent">
            <a:extLst xmlns:a="http://schemas.openxmlformats.org/drawingml/2006/main">
              <a:ext uri="{FF2B5EF4-FFF2-40B4-BE49-F238E27FC236}">
                <a16:creationId xmlns:a16="http://schemas.microsoft.com/office/drawing/2014/main" id="{89C8E2CD-3526-4842-8952-EB880BCD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209800"/>
            <a:ext cx="6667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78B6"/>
          </a:solidFill>
          <a:ln xmlns:a="http://schemas.openxmlformats.org/drawingml/2006/main" w="0">
            <a:solidFill>
              <a:srgbClr val="0A78B6"/>
            </a:solidFill>
            <a:prstDash val="solid"/>
          </a:ln>
        </p:spPr>
      </p:sp>
      <p:sp>
        <p:nvSpPr>
          <p:cNvPr id="19" name="saving-time-label">
            <a:extLst xmlns:a="http://schemas.openxmlformats.org/drawingml/2006/main">
              <a:ext uri="{FF2B5EF4-FFF2-40B4-BE49-F238E27FC236}">
                <a16:creationId xmlns:a16="http://schemas.microsoft.com/office/drawing/2014/main" id="{E5A02F33-F6E9-4F88-9EFF-821B6369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381250"/>
            <a:ext cx="4933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Kapazitätswert</a:t>
            </a:r>
          </a:p>
        </p:txBody>
      </p:sp>
      <p:sp>
        <p:nvSpPr>
          <p:cNvPr id="20" name="saving-time-body">
            <a:extLst xmlns:a="http://schemas.openxmlformats.org/drawingml/2006/main">
              <a:ext uri="{FF2B5EF4-FFF2-40B4-BE49-F238E27FC236}">
                <a16:creationId xmlns:a16="http://schemas.microsoft.com/office/drawing/2014/main" id="{BAB356A7-FE4A-4128-B1DD-254FEC91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62250"/>
            <a:ext cx="4933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Bewertet die frei werdende Arbeitszeit. Das ist zunächst kein automatischer Geldzufluss.</a:t>
            </a:r>
          </a:p>
        </p:txBody>
      </p:sp>
      <p:sp>
        <p:nvSpPr>
          <p:cNvPr id="21" name="saving-external">
            <a:extLst xmlns:a="http://schemas.openxmlformats.org/drawingml/2006/main">
              <a:ext uri="{FF2B5EF4-FFF2-40B4-BE49-F238E27FC236}">
                <a16:creationId xmlns:a16="http://schemas.microsoft.com/office/drawing/2014/main" id="{30D96D1E-A16A-48C1-B273-282491DD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24250"/>
            <a:ext cx="5334000" cy="110490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6E3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2" name="saving-external-accent">
            <a:extLst xmlns:a="http://schemas.openxmlformats.org/drawingml/2006/main">
              <a:ext uri="{FF2B5EF4-FFF2-40B4-BE49-F238E27FC236}">
                <a16:creationId xmlns:a16="http://schemas.microsoft.com/office/drawing/2014/main" id="{6049A624-91F3-4E32-A398-54A395CD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24250"/>
            <a:ext cx="6667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7912"/>
          </a:solidFill>
          <a:ln xmlns:a="http://schemas.openxmlformats.org/drawingml/2006/main" w="0">
            <a:solidFill>
              <a:srgbClr val="B87912"/>
            </a:solidFill>
            <a:prstDash val="solid"/>
          </a:ln>
        </p:spPr>
      </p:sp>
      <p:sp>
        <p:nvSpPr>
          <p:cNvPr id="23" name="saving-external-label">
            <a:extLst xmlns:a="http://schemas.openxmlformats.org/drawingml/2006/main">
              <a:ext uri="{FF2B5EF4-FFF2-40B4-BE49-F238E27FC236}">
                <a16:creationId xmlns:a16="http://schemas.microsoft.com/office/drawing/2014/main" id="{08331EC8-54F6-4A52-B95A-3F447C86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95700"/>
            <a:ext cx="4933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Zahlungswirksamer Cash-Effekt</a:t>
            </a:r>
          </a:p>
        </p:txBody>
      </p:sp>
      <p:sp>
        <p:nvSpPr>
          <p:cNvPr id="24" name="saving-external-body">
            <a:extLst xmlns:a="http://schemas.openxmlformats.org/drawingml/2006/main">
              <a:ext uri="{FF2B5EF4-FFF2-40B4-BE49-F238E27FC236}">
                <a16:creationId xmlns:a16="http://schemas.microsoft.com/office/drawing/2014/main" id="{53FE875A-B8FD-4188-BBE6-076C22A3D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076700"/>
            <a:ext cx="4933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Nur tatsächlich entfallende externe Kosten abzüglich der OYROPA-Jahreskosten.</a:t>
            </a:r>
          </a:p>
        </p:txBody>
      </p:sp>
      <p:sp>
        <p:nvSpPr>
          <p:cNvPr id="25" name="saving-cost">
            <a:extLst xmlns:a="http://schemas.openxmlformats.org/drawingml/2006/main">
              <a:ext uri="{FF2B5EF4-FFF2-40B4-BE49-F238E27FC236}">
                <a16:creationId xmlns:a16="http://schemas.microsoft.com/office/drawing/2014/main" id="{CEA85E56-28AB-48B1-8734-5D52141A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838700"/>
            <a:ext cx="5334000" cy="110490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AF8F2"/>
          </a:solidFill>
          <a:ln xmlns:a="http://schemas.openxmlformats.org/drawingml/2006/main" w="9525">
            <a:solidFill>
              <a:srgbClr val="D4DEE8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6" name="saving-cost-accent">
            <a:extLst xmlns:a="http://schemas.openxmlformats.org/drawingml/2006/main">
              <a:ext uri="{FF2B5EF4-FFF2-40B4-BE49-F238E27FC236}">
                <a16:creationId xmlns:a16="http://schemas.microsoft.com/office/drawing/2014/main" id="{99D364F1-783A-4FD9-A465-B8CDFF94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838700"/>
            <a:ext cx="66675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8A70"/>
          </a:solidFill>
          <a:ln xmlns:a="http://schemas.openxmlformats.org/drawingml/2006/main" w="0">
            <a:solidFill>
              <a:srgbClr val="238A70"/>
            </a:solidFill>
            <a:prstDash val="solid"/>
          </a:ln>
        </p:spPr>
      </p:sp>
      <p:sp>
        <p:nvSpPr>
          <p:cNvPr id="27" name="saving-cost-label">
            <a:extLst xmlns:a="http://schemas.openxmlformats.org/drawingml/2006/main">
              <a:ext uri="{FF2B5EF4-FFF2-40B4-BE49-F238E27FC236}">
                <a16:creationId xmlns:a16="http://schemas.microsoft.com/office/drawing/2014/main" id="{0BA25EAD-FB20-45C7-BCA4-CEA46720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010150"/>
            <a:ext cx="4933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B2B"/>
                </a:solidFill>
              </a:defRPr>
            </a:pPr>
            <a:r>
              <a:rPr sz="1500" b="1">
                <a:solidFill>
                  <a:srgbClr val="0B1B2B"/>
                </a:solidFill>
              </a:rPr>
              <a:t>Wirtschaftlicher Gesamteffekt</a:t>
            </a:r>
          </a:p>
        </p:txBody>
      </p:sp>
      <p:sp>
        <p:nvSpPr>
          <p:cNvPr id="28" name="saving-cost-body">
            <a:extLst xmlns:a="http://schemas.openxmlformats.org/drawingml/2006/main">
              <a:ext uri="{FF2B5EF4-FFF2-40B4-BE49-F238E27FC236}">
                <a16:creationId xmlns:a16="http://schemas.microsoft.com/office/drawing/2014/main" id="{91D5EF02-F910-4E2C-B5F5-8F8BF6B9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391150"/>
            <a:ext cx="4933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D7184"/>
                </a:solidFill>
              </a:defRPr>
            </a:pPr>
            <a:r>
              <a:rPr sz="1200" b="0">
                <a:solidFill>
                  <a:srgbClr val="5D7184"/>
                </a:solidFill>
              </a:rPr>
              <a:t>Kapazitätswert plus Cash-Effekt. Keine Bußgelder oder ungeprüfte Risikovermeidung einrechnen.</a:t>
            </a:r>
          </a:p>
        </p:txBody>
      </p:sp>
    </p:spTree>
    <p:extLst>
      <p:ext uri="{BB962C8B-B14F-4D97-AF65-F5344CB8AC3E}">
        <p14:creationId xmlns:p14="http://schemas.microsoft.com/office/powerpoint/2010/main" val="95930198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1874CC-EC89-470E-9107-34C16719F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191000"/>
            <a:ext cx="2667000" cy="2667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3A59"/>
          </a:solidFill>
          <a:ln xmlns:a="http://schemas.openxmlformats.org/drawingml/2006/main" w="0">
            <a:solidFill>
              <a:srgbClr val="183A59"/>
            </a:solidFill>
            <a:prstDash val="solid"/>
          </a:ln>
        </p:spPr>
      </p:sp>
      <p:sp>
        <p:nvSpPr>
          <p:cNvPr id="2" name="close-brand">
            <a:extLst xmlns:a="http://schemas.openxmlformats.org/drawingml/2006/main">
              <a:ext uri="{FF2B5EF4-FFF2-40B4-BE49-F238E27FC236}">
                <a16:creationId xmlns:a16="http://schemas.microsoft.com/office/drawing/2014/main" id="{7E3F4812-93D8-4907-B5CC-DF544D88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0C66F"/>
                </a:solidFill>
              </a:defRPr>
            </a:pPr>
            <a:r>
              <a:rPr sz="1350" b="1">
                <a:solidFill>
                  <a:srgbClr val="F0C66F"/>
                </a:solidFill>
              </a:rPr>
              <a:t>OYROPA | AI</a:t>
            </a:r>
          </a:p>
        </p:txBody>
      </p:sp>
      <p:sp>
        <p:nvSpPr>
          <p:cNvPr id="3" name="close-title">
            <a:extLst xmlns:a="http://schemas.openxmlformats.org/drawingml/2006/main">
              <a:ext uri="{FF2B5EF4-FFF2-40B4-BE49-F238E27FC236}">
                <a16:creationId xmlns:a16="http://schemas.microsoft.com/office/drawing/2014/main" id="{C98411CC-F8CD-4F77-9F6A-476F47C6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533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Belegen, bevor jemand danach fragt.</a:t>
            </a:r>
          </a:p>
        </p:txBody>
      </p:sp>
      <p:sp>
        <p:nvSpPr>
          <p:cNvPr id="4" name="close-copy">
            <a:extLst xmlns:a="http://schemas.openxmlformats.org/drawingml/2006/main">
              <a:ext uri="{FF2B5EF4-FFF2-40B4-BE49-F238E27FC236}">
                <a16:creationId xmlns:a16="http://schemas.microsoft.com/office/drawing/2014/main" id="{43576384-7036-4540-A733-8F119033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953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C8D4DF"/>
                </a:solidFill>
              </a:defRPr>
            </a:pPr>
            <a:r>
              <a:rPr sz="1725" b="0">
                <a:solidFill>
                  <a:srgbClr val="C8D4DF"/>
                </a:solidFill>
              </a:rPr>
              <a:t>Für Geschäftsführung, Compliance, IT, Datenschutz und Fachbereiche: ein gemeinsamer, prüfbarer Stand.</a:t>
            </a:r>
          </a:p>
        </p:txBody>
      </p:sp>
      <p:sp>
        <p:nvSpPr>
          <p:cNvPr id="5" name="close-url">
            <a:extLst xmlns:a="http://schemas.openxmlformats.org/drawingml/2006/main">
              <a:ext uri="{FF2B5EF4-FFF2-40B4-BE49-F238E27FC236}">
                <a16:creationId xmlns:a16="http://schemas.microsoft.com/office/drawing/2014/main" id="{85BE8E69-B363-4980-9AD2-B7301E11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3810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0C66F"/>
                </a:solidFill>
              </a:defRPr>
            </a:pPr>
            <a:r>
              <a:rPr sz="2250" b="1">
                <a:solidFill>
                  <a:srgbClr val="F0C66F"/>
                </a:solidFill>
              </a:rPr>
              <a:t>ai.oyropa.de</a:t>
            </a:r>
          </a:p>
        </p:txBody>
      </p:sp>
      <p:sp>
        <p:nvSpPr>
          <p:cNvPr id="6" name="close-company">
            <a:extLst xmlns:a="http://schemas.openxmlformats.org/drawingml/2006/main">
              <a:ext uri="{FF2B5EF4-FFF2-40B4-BE49-F238E27FC236}">
                <a16:creationId xmlns:a16="http://schemas.microsoft.com/office/drawing/2014/main" id="{C5680DC5-9168-4E50-8122-9BC7C2827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93A7B8"/>
                </a:solidFill>
              </a:defRPr>
            </a:pPr>
            <a:r>
              <a:rPr sz="1200" b="0">
                <a:solidFill>
                  <a:srgbClr val="93A7B8"/>
                </a:solidFill>
              </a:rPr>
              <a:t>OYROPA UG (haftungsbeschränkt) · Falkensee</a:t>
            </a:r>
          </a:p>
        </p:txBody>
      </p:sp>
      <p:sp>
        <p:nvSpPr>
          <p:cNvPr id="7" name="close-frame">
            <a:extLst xmlns:a="http://schemas.openxmlformats.org/drawingml/2006/main">
              <a:ext uri="{FF2B5EF4-FFF2-40B4-BE49-F238E27FC236}">
                <a16:creationId xmlns:a16="http://schemas.microsoft.com/office/drawing/2014/main" id="{7DC7F759-C35D-4D89-A0FB-B8F12903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742950"/>
            <a:ext cx="5334000" cy="53721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1506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8a2f3817014b4c"/>
          <a:srcRect xmlns:a="http://schemas.openxmlformats.org/drawingml/2006/main" l="28639" t="0" r="286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62700" y="895350"/>
            <a:ext cx="5029200" cy="5067300"/>
          </a:xfrm>
          <a:prstGeom xmlns:a="http://schemas.openxmlformats.org/drawingml/2006/main" prst="roundRect">
            <a:avLst>
              <a:gd name="adj" fmla="val 2273"/>
            </a:avLst>
          </a:prstGeom>
        </p:spPr>
      </p:pic>
    </p:spTree>
    <p:extLst>
      <p:ext uri="{BB962C8B-B14F-4D97-AF65-F5344CB8AC3E}">
        <p14:creationId xmlns:p14="http://schemas.microsoft.com/office/powerpoint/2010/main" val="3901858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2026-08-10T10:43:19.8090000Z</dcterms:created>
  <dcterms:modified xsi:type="dcterms:W3CDTF">2026-08-10T10:43:19.8100000Z</dcterms:modified>
</coreProperties>
</file>